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1" r:id="rId2"/>
    <p:sldId id="2573" r:id="rId3"/>
    <p:sldId id="2580" r:id="rId4"/>
    <p:sldId id="2585" r:id="rId5"/>
    <p:sldId id="271" r:id="rId6"/>
    <p:sldId id="2590" r:id="rId7"/>
    <p:sldId id="2591" r:id="rId8"/>
    <p:sldId id="2592" r:id="rId9"/>
    <p:sldId id="2583" r:id="rId10"/>
    <p:sldId id="2584" r:id="rId11"/>
    <p:sldId id="2565"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96" d="100"/>
          <a:sy n="96" d="100"/>
        </p:scale>
        <p:origin x="130"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8621E-37E9-4BAB-A4E5-CBF94D2B8682}" type="datetimeFigureOut">
              <a:rPr lang="de-DE" smtClean="0"/>
              <a:t>12.03.2026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FB389-17F7-4D9B-8E68-46A0FDEE5794}" type="slidenum">
              <a:rPr lang="de-DE" smtClean="0"/>
              <a:t>‹Nr.›</a:t>
            </a:fld>
            <a:endParaRPr lang="de-DE"/>
          </a:p>
        </p:txBody>
      </p:sp>
    </p:spTree>
    <p:extLst>
      <p:ext uri="{BB962C8B-B14F-4D97-AF65-F5344CB8AC3E}">
        <p14:creationId xmlns:p14="http://schemas.microsoft.com/office/powerpoint/2010/main" val="68203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FE32BC-4E36-4B14-8183-AD567232DBBA}" type="slidenum">
              <a:rPr lang="de-DE" smtClean="0"/>
              <a:t>1</a:t>
            </a:fld>
            <a:endParaRPr lang="de-DE"/>
          </a:p>
        </p:txBody>
      </p:sp>
    </p:spTree>
    <p:extLst>
      <p:ext uri="{BB962C8B-B14F-4D97-AF65-F5344CB8AC3E}">
        <p14:creationId xmlns:p14="http://schemas.microsoft.com/office/powerpoint/2010/main" val="2476536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36587-F5DD-174D-2DEF-A4E155F60D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EF37EB-AE42-7082-5062-FCF18C30AC5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22EAF760-7966-6E0F-DDF5-388C5EECE44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7824FEC-8B79-A018-23A3-615C0ADF48BE}"/>
              </a:ext>
            </a:extLst>
          </p:cNvPr>
          <p:cNvSpPr>
            <a:spLocks noGrp="1"/>
          </p:cNvSpPr>
          <p:nvPr>
            <p:ph type="sldNum" sz="quarter" idx="5"/>
          </p:nvPr>
        </p:nvSpPr>
        <p:spPr/>
        <p:txBody>
          <a:bodyPr/>
          <a:lstStyle/>
          <a:p>
            <a:fld id="{08FE32BC-4E36-4B14-8183-AD567232DBBA}" type="slidenum">
              <a:rPr lang="de-DE" smtClean="0"/>
              <a:t>10</a:t>
            </a:fld>
            <a:endParaRPr lang="de-DE"/>
          </a:p>
        </p:txBody>
      </p:sp>
    </p:spTree>
    <p:extLst>
      <p:ext uri="{BB962C8B-B14F-4D97-AF65-F5344CB8AC3E}">
        <p14:creationId xmlns:p14="http://schemas.microsoft.com/office/powerpoint/2010/main" val="244361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a:t>Multimodale Mobilitätssysteme ermöglichen nahtlosen Übergang zwischen Fahrrad, ÖPNV, Car-Sharing und zu Fuß. In vielen europäischen Städten werden Mobilitätsplattformen entwickelt, die Fahrpläne, Buchung und Bezahlung zentralisieren. Dies erhöht die Nutzung nachhaltiger Verkehrsmittel und reduziert die Abhängigkeit vom privaten Pkw. Erfolgreiche Integration steigert Effizienz und Nutzerzufriedenheit. 
 Bildquelle: KI-generiert</a:t>
            </a:r>
          </a:p>
        </p:txBody>
      </p:sp>
      <p:sp>
        <p:nvSpPr>
          <p:cNvPr id="4" name="Foliennummernplatzhalter 3"/>
          <p:cNvSpPr>
            <a:spLocks noGrp="1"/>
          </p:cNvSpPr>
          <p:nvPr>
            <p:ph type="sldNum" sz="quarter" idx="5"/>
          </p:nvPr>
        </p:nvSpPr>
        <p:spPr/>
        <p:txBody>
          <a:bodyPr/>
          <a:lstStyle/>
          <a:p>
            <a:fld id="{08FE32BC-4E36-4B14-8183-AD567232DBBA}" type="slidenum">
              <a:rPr lang="de-DE" smtClean="0"/>
              <a:t>2</a:t>
            </a:fld>
            <a:endParaRPr lang="de-DE"/>
          </a:p>
        </p:txBody>
      </p:sp>
    </p:spTree>
    <p:extLst>
      <p:ext uri="{BB962C8B-B14F-4D97-AF65-F5344CB8AC3E}">
        <p14:creationId xmlns:p14="http://schemas.microsoft.com/office/powerpoint/2010/main" val="150183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2C797-AA2E-7EF4-7993-F4E7F0D744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981F66-AF8F-70CA-B965-BE7832272E5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FCBF5D6-79C7-C053-52D4-C772CB6BE79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56DAA6F-A317-03BC-944B-9B08D3809389}"/>
              </a:ext>
            </a:extLst>
          </p:cNvPr>
          <p:cNvSpPr>
            <a:spLocks noGrp="1"/>
          </p:cNvSpPr>
          <p:nvPr>
            <p:ph type="sldNum" sz="quarter" idx="5"/>
          </p:nvPr>
        </p:nvSpPr>
        <p:spPr/>
        <p:txBody>
          <a:bodyPr/>
          <a:lstStyle/>
          <a:p>
            <a:fld id="{08FE32BC-4E36-4B14-8183-AD567232DBBA}" type="slidenum">
              <a:rPr lang="de-DE" smtClean="0"/>
              <a:t>3</a:t>
            </a:fld>
            <a:endParaRPr lang="de-DE"/>
          </a:p>
        </p:txBody>
      </p:sp>
    </p:spTree>
    <p:extLst>
      <p:ext uri="{BB962C8B-B14F-4D97-AF65-F5344CB8AC3E}">
        <p14:creationId xmlns:p14="http://schemas.microsoft.com/office/powerpoint/2010/main" val="418490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3061D-3001-C8DE-DE76-13CC3D2E80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A7E1D2-AB7A-4AC0-87D3-ACBAFE08289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2AC8849-1972-9F97-2186-F153588C057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2EE7AD2-D9FA-5738-6F89-B821C5681EB2}"/>
              </a:ext>
            </a:extLst>
          </p:cNvPr>
          <p:cNvSpPr>
            <a:spLocks noGrp="1"/>
          </p:cNvSpPr>
          <p:nvPr>
            <p:ph type="sldNum" sz="quarter" idx="5"/>
          </p:nvPr>
        </p:nvSpPr>
        <p:spPr/>
        <p:txBody>
          <a:bodyPr/>
          <a:lstStyle/>
          <a:p>
            <a:fld id="{08FE32BC-4E36-4B14-8183-AD567232DBBA}" type="slidenum">
              <a:rPr lang="de-DE" smtClean="0"/>
              <a:t>4</a:t>
            </a:fld>
            <a:endParaRPr lang="de-DE"/>
          </a:p>
        </p:txBody>
      </p:sp>
    </p:spTree>
    <p:extLst>
      <p:ext uri="{BB962C8B-B14F-4D97-AF65-F5344CB8AC3E}">
        <p14:creationId xmlns:p14="http://schemas.microsoft.com/office/powerpoint/2010/main" val="108143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7435-0489-A471-8E36-034B85824C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E1390F-6A28-3984-1DE5-BF07044D74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B3BCEC-D509-52A9-4F48-A0E7DFA706F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3170633-B06F-1B8F-97AA-6C06E483C94F}"/>
              </a:ext>
            </a:extLst>
          </p:cNvPr>
          <p:cNvSpPr>
            <a:spLocks noGrp="1"/>
          </p:cNvSpPr>
          <p:nvPr>
            <p:ph type="sldNum" sz="quarter" idx="5"/>
          </p:nvPr>
        </p:nvSpPr>
        <p:spPr/>
        <p:txBody>
          <a:bodyPr/>
          <a:lstStyle/>
          <a:p>
            <a:fld id="{857FFBC3-4145-45C0-B0C3-8B4C6F38FFAF}" type="slidenum">
              <a:rPr lang="de-DE" smtClean="0"/>
              <a:t>5</a:t>
            </a:fld>
            <a:endParaRPr lang="de-DE"/>
          </a:p>
        </p:txBody>
      </p:sp>
    </p:spTree>
    <p:extLst>
      <p:ext uri="{BB962C8B-B14F-4D97-AF65-F5344CB8AC3E}">
        <p14:creationId xmlns:p14="http://schemas.microsoft.com/office/powerpoint/2010/main" val="200138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2813E-8120-3828-03C7-0E70226FCD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23FB83-E774-C306-8DB7-1A6A9578B007}"/>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410B8C77-733A-7251-240D-DDEC61CF8F3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DC2CB6E-FDED-A225-F3C5-F3900183F6A4}"/>
              </a:ext>
            </a:extLst>
          </p:cNvPr>
          <p:cNvSpPr>
            <a:spLocks noGrp="1"/>
          </p:cNvSpPr>
          <p:nvPr>
            <p:ph type="sldNum" sz="quarter" idx="5"/>
          </p:nvPr>
        </p:nvSpPr>
        <p:spPr/>
        <p:txBody>
          <a:bodyPr/>
          <a:lstStyle/>
          <a:p>
            <a:fld id="{08FE32BC-4E36-4B14-8183-AD567232DBBA}" type="slidenum">
              <a:rPr lang="de-DE" smtClean="0"/>
              <a:t>6</a:t>
            </a:fld>
            <a:endParaRPr lang="de-DE"/>
          </a:p>
        </p:txBody>
      </p:sp>
    </p:spTree>
    <p:extLst>
      <p:ext uri="{BB962C8B-B14F-4D97-AF65-F5344CB8AC3E}">
        <p14:creationId xmlns:p14="http://schemas.microsoft.com/office/powerpoint/2010/main" val="44866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150E-857E-7096-BDA4-50FEFF6F9E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0279DE-C581-7C9C-1C98-A1495F8B229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2EEE2362-794C-C923-EBD6-02D11285DF7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22A6CBF-3360-FD2E-B130-A8F182937468}"/>
              </a:ext>
            </a:extLst>
          </p:cNvPr>
          <p:cNvSpPr>
            <a:spLocks noGrp="1"/>
          </p:cNvSpPr>
          <p:nvPr>
            <p:ph type="sldNum" sz="quarter" idx="5"/>
          </p:nvPr>
        </p:nvSpPr>
        <p:spPr/>
        <p:txBody>
          <a:bodyPr/>
          <a:lstStyle/>
          <a:p>
            <a:fld id="{08FE32BC-4E36-4B14-8183-AD567232DBBA}" type="slidenum">
              <a:rPr lang="de-DE" smtClean="0"/>
              <a:t>7</a:t>
            </a:fld>
            <a:endParaRPr lang="de-DE"/>
          </a:p>
        </p:txBody>
      </p:sp>
    </p:spTree>
    <p:extLst>
      <p:ext uri="{BB962C8B-B14F-4D97-AF65-F5344CB8AC3E}">
        <p14:creationId xmlns:p14="http://schemas.microsoft.com/office/powerpoint/2010/main" val="124904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2186-6AA7-77C4-5258-5264F88A29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89E8D7-2CD6-9785-C44D-07B29591CA4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4C53E56-1E22-E9F8-E94D-4448136121D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FB3EF49-678E-FF8C-B45F-4DD3D6E5E5CB}"/>
              </a:ext>
            </a:extLst>
          </p:cNvPr>
          <p:cNvSpPr>
            <a:spLocks noGrp="1"/>
          </p:cNvSpPr>
          <p:nvPr>
            <p:ph type="sldNum" sz="quarter" idx="5"/>
          </p:nvPr>
        </p:nvSpPr>
        <p:spPr/>
        <p:txBody>
          <a:bodyPr/>
          <a:lstStyle/>
          <a:p>
            <a:fld id="{08FE32BC-4E36-4B14-8183-AD567232DBBA}" type="slidenum">
              <a:rPr lang="de-DE" smtClean="0"/>
              <a:t>8</a:t>
            </a:fld>
            <a:endParaRPr lang="de-DE"/>
          </a:p>
        </p:txBody>
      </p:sp>
    </p:spTree>
    <p:extLst>
      <p:ext uri="{BB962C8B-B14F-4D97-AF65-F5344CB8AC3E}">
        <p14:creationId xmlns:p14="http://schemas.microsoft.com/office/powerpoint/2010/main" val="81746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1D992-E3C9-62F7-E31B-F4653C49C3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6729DE-45CD-8326-6094-E427A48C498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6915962-394D-B700-96CC-BDEDB097A10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42E54C4-91B2-037D-0142-BDAE8BB7C3DF}"/>
              </a:ext>
            </a:extLst>
          </p:cNvPr>
          <p:cNvSpPr>
            <a:spLocks noGrp="1"/>
          </p:cNvSpPr>
          <p:nvPr>
            <p:ph type="sldNum" sz="quarter" idx="5"/>
          </p:nvPr>
        </p:nvSpPr>
        <p:spPr/>
        <p:txBody>
          <a:bodyPr/>
          <a:lstStyle/>
          <a:p>
            <a:fld id="{08FE32BC-4E36-4B14-8183-AD567232DBBA}" type="slidenum">
              <a:rPr lang="de-DE" smtClean="0"/>
              <a:t>9</a:t>
            </a:fld>
            <a:endParaRPr lang="de-DE"/>
          </a:p>
        </p:txBody>
      </p:sp>
    </p:spTree>
    <p:extLst>
      <p:ext uri="{BB962C8B-B14F-4D97-AF65-F5344CB8AC3E}">
        <p14:creationId xmlns:p14="http://schemas.microsoft.com/office/powerpoint/2010/main" val="59902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65CBF-0918-8B36-A34D-6F713C60C16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A277699-6A09-737F-7413-ADEEA43F96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79C880F-4FDA-02A3-EBB3-7E0B09E70D82}"/>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5" name="Fußzeilenplatzhalter 4">
            <a:extLst>
              <a:ext uri="{FF2B5EF4-FFF2-40B4-BE49-F238E27FC236}">
                <a16:creationId xmlns:a16="http://schemas.microsoft.com/office/drawing/2014/main" id="{A2B71256-AE47-0349-B84A-3968C2CB4E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F547E74-0237-A6D8-0EDD-BE9C4E2C8794}"/>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449697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18AFE-10EF-CD26-1E88-184162AA1FA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CBED30A-2E1F-F7C8-186A-58C4E85D5A9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AF031DB-3C57-A5ED-9FDC-62F42C39C1EB}"/>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5" name="Fußzeilenplatzhalter 4">
            <a:extLst>
              <a:ext uri="{FF2B5EF4-FFF2-40B4-BE49-F238E27FC236}">
                <a16:creationId xmlns:a16="http://schemas.microsoft.com/office/drawing/2014/main" id="{8D466808-BA61-C789-D43B-90F3275B64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1E3AB3-75DC-9968-4D31-BB89D23D09D6}"/>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1970612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799CABD-31E3-3288-87C7-AFC7DD62B6E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5955CC7-D583-52C9-0F51-A626C982C3C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7B04E31-4148-8C76-0F2D-1E95502A1D25}"/>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5" name="Fußzeilenplatzhalter 4">
            <a:extLst>
              <a:ext uri="{FF2B5EF4-FFF2-40B4-BE49-F238E27FC236}">
                <a16:creationId xmlns:a16="http://schemas.microsoft.com/office/drawing/2014/main" id="{F8B00B2F-8200-B399-F607-240ABCCEA61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0940020-13CC-0D47-2ED7-BDFBCF41FF4B}"/>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984603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92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08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86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72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009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96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5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52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FA651-098E-EF5B-1942-411255420A4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8DF933-0ECB-DA05-8B5F-9A70DCD0F3C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5092C0D-9929-4878-8E67-DB3C7A4EAC9A}"/>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5" name="Fußzeilenplatzhalter 4">
            <a:extLst>
              <a:ext uri="{FF2B5EF4-FFF2-40B4-BE49-F238E27FC236}">
                <a16:creationId xmlns:a16="http://schemas.microsoft.com/office/drawing/2014/main" id="{4A023D6B-A73D-0279-14A9-14BCA6593E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714A459-1204-6B05-0A2B-8619EE964B26}"/>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3970076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2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143001" y="681038"/>
            <a:ext cx="9906000" cy="999861"/>
          </a:xfrm>
        </p:spPr>
        <p:txBody>
          <a:bodyPr rtlCol="0" anchor="t"/>
          <a:lstStyle/>
          <a:p>
            <a:pPr rtl="0"/>
            <a:r>
              <a:rPr lang="de"/>
              <a:t>Titelmasterformat durch Klicken bearbeiten</a:t>
            </a:r>
            <a:endParaRPr lang="en-US" dirty="0"/>
          </a:p>
        </p:txBody>
      </p:sp>
      <p:sp>
        <p:nvSpPr>
          <p:cNvPr id="4" name="Inhaltsplatzhalter 3">
            <a:extLst>
              <a:ext uri="{FF2B5EF4-FFF2-40B4-BE49-F238E27FC236}">
                <a16:creationId xmlns:a16="http://schemas.microsoft.com/office/drawing/2014/main" id="{6627D5A5-84C3-7EDE-A8EB-2DE057DE46AB}"/>
              </a:ext>
            </a:extLst>
          </p:cNvPr>
          <p:cNvSpPr>
            <a:spLocks noGrp="1"/>
          </p:cNvSpPr>
          <p:nvPr>
            <p:ph sz="quarter" idx="15"/>
          </p:nvPr>
        </p:nvSpPr>
        <p:spPr>
          <a:xfrm>
            <a:off x="1143000"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10" name="Inhaltsplatzhalter 9">
            <a:extLst>
              <a:ext uri="{FF2B5EF4-FFF2-40B4-BE49-F238E27FC236}">
                <a16:creationId xmlns:a16="http://schemas.microsoft.com/office/drawing/2014/main" id="{D54150AE-A7C6-D328-35D7-F5B840930E3B}"/>
              </a:ext>
            </a:extLst>
          </p:cNvPr>
          <p:cNvSpPr>
            <a:spLocks noGrp="1"/>
          </p:cNvSpPr>
          <p:nvPr>
            <p:ph sz="quarter" idx="16"/>
          </p:nvPr>
        </p:nvSpPr>
        <p:spPr>
          <a:xfrm>
            <a:off x="6504306" y="1825627"/>
            <a:ext cx="4544695" cy="4117975"/>
          </a:xfrm>
        </p:spPr>
        <p:txBody>
          <a:bodyPr rtlCol="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a:t>Beispiel für Fußzeilentext</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rtlCol="0"/>
          <a:lstStyle/>
          <a:p>
            <a:pPr rtl="0"/>
            <a:r>
              <a:rPr lang="en-US"/>
              <a:t>30.10.2025</a:t>
            </a:r>
            <a:endParaRPr lang="en-US" dirty="0"/>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AEAA3239-9EA4-4A65-A281-97F994456D9F}" type="slidenum">
              <a:rPr lang="en-US" smtClean="0"/>
              <a:t>‹Nr.›</a:t>
            </a:fld>
            <a:endParaRPr lang="en-US" dirty="0"/>
          </a:p>
        </p:txBody>
      </p:sp>
      <p:cxnSp>
        <p:nvCxnSpPr>
          <p:cNvPr id="3" name="Gerader Verbinde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21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D0AD7-16E6-CA78-33CA-F7455364404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880C88E-3600-55B7-5791-8E8398164D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D4BAE5B-6351-F069-5590-59AB9CDB3070}"/>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5" name="Fußzeilenplatzhalter 4">
            <a:extLst>
              <a:ext uri="{FF2B5EF4-FFF2-40B4-BE49-F238E27FC236}">
                <a16:creationId xmlns:a16="http://schemas.microsoft.com/office/drawing/2014/main" id="{F350A082-12F1-BD21-99E3-F3A52ACE7A8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9B08D2-833B-778F-5DBE-8E8ECE5C3F2B}"/>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90625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4703A-56E5-143D-3474-835CF53B85A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4EECF02-876F-2371-21C4-0D4FD0A71CE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B30DC54-AEFE-F52B-00D2-4D69F886F19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162D1ED-A892-07DF-1F60-509F7E8CFBF6}"/>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6" name="Fußzeilenplatzhalter 5">
            <a:extLst>
              <a:ext uri="{FF2B5EF4-FFF2-40B4-BE49-F238E27FC236}">
                <a16:creationId xmlns:a16="http://schemas.microsoft.com/office/drawing/2014/main" id="{49B1609D-A49B-3547-5195-8DBD51A3862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38C791-3253-C893-3046-C9617DF71329}"/>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32820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15C4-1A80-FD80-BF9A-B8808C62207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8A47F99-DE23-EBA3-386D-DE1199CC3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542C31B-8848-5555-FAFE-8141BF2E722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D9019AE-8A47-D6EB-682B-CF1B21F6C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DE29F01-5D03-A8E8-8405-59242841AFA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294AC95-2477-CADB-BF6A-83759A4C11CE}"/>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8" name="Fußzeilenplatzhalter 7">
            <a:extLst>
              <a:ext uri="{FF2B5EF4-FFF2-40B4-BE49-F238E27FC236}">
                <a16:creationId xmlns:a16="http://schemas.microsoft.com/office/drawing/2014/main" id="{9E285AEA-BADB-1F45-A0BC-655C1BD4E8E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303B9B3-F6F2-DEBF-598E-0B9E475CE8A8}"/>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588956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C9AC4-7020-395A-078E-27C114936F8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E3473BC-8B17-E5F6-6F9D-8161664B2426}"/>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4" name="Fußzeilenplatzhalter 3">
            <a:extLst>
              <a:ext uri="{FF2B5EF4-FFF2-40B4-BE49-F238E27FC236}">
                <a16:creationId xmlns:a16="http://schemas.microsoft.com/office/drawing/2014/main" id="{68BA9617-DF42-FBDE-0B3B-18DF0B06A85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865F6026-F9AE-3D21-D94E-1E138184B781}"/>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41057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588FE98-A5E2-5CD2-112A-EE343DA866DF}"/>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3" name="Fußzeilenplatzhalter 2">
            <a:extLst>
              <a:ext uri="{FF2B5EF4-FFF2-40B4-BE49-F238E27FC236}">
                <a16:creationId xmlns:a16="http://schemas.microsoft.com/office/drawing/2014/main" id="{051809EC-52A0-2EE8-BB4C-96A6F1BBEFA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6A63A04-9BB3-8033-9F64-C726D27DB2AA}"/>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46716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2337C-0D83-1F0C-333F-124F03EE069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754D15D-8A53-604B-A2E8-DCB439F82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4233A23-ED15-C61A-04FA-6C8855527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A01F404-6E33-D0F7-FB5A-1C7D1DA082A8}"/>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6" name="Fußzeilenplatzhalter 5">
            <a:extLst>
              <a:ext uri="{FF2B5EF4-FFF2-40B4-BE49-F238E27FC236}">
                <a16:creationId xmlns:a16="http://schemas.microsoft.com/office/drawing/2014/main" id="{B15B5B42-F189-DFAE-D051-9F051ABC933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E8B8298-6790-AFCC-BA4D-B7F1E0F97DD6}"/>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155240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8615E-E839-3F9D-0388-12C3B20C84B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EF8684D-78B0-09EA-9E48-4929D6723E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0625091-FFF8-03AD-1EC2-562E9E90F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9C03EED-69B1-B769-9C25-E774BFE8E24F}"/>
              </a:ext>
            </a:extLst>
          </p:cNvPr>
          <p:cNvSpPr>
            <a:spLocks noGrp="1"/>
          </p:cNvSpPr>
          <p:nvPr>
            <p:ph type="dt" sz="half" idx="10"/>
          </p:nvPr>
        </p:nvSpPr>
        <p:spPr/>
        <p:txBody>
          <a:bodyPr/>
          <a:lstStyle/>
          <a:p>
            <a:fld id="{ED8272F4-7E17-4DC8-8160-F338CBDFF5D7}" type="datetimeFigureOut">
              <a:rPr lang="de-DE" smtClean="0"/>
              <a:t>12.03.2026</a:t>
            </a:fld>
            <a:endParaRPr lang="de-DE"/>
          </a:p>
        </p:txBody>
      </p:sp>
      <p:sp>
        <p:nvSpPr>
          <p:cNvPr id="6" name="Fußzeilenplatzhalter 5">
            <a:extLst>
              <a:ext uri="{FF2B5EF4-FFF2-40B4-BE49-F238E27FC236}">
                <a16:creationId xmlns:a16="http://schemas.microsoft.com/office/drawing/2014/main" id="{0401FF81-7C82-9F70-1D50-DB442281D3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AF1077-9BE1-8824-8989-B8CA7304BCAE}"/>
              </a:ext>
            </a:extLst>
          </p:cNvPr>
          <p:cNvSpPr>
            <a:spLocks noGrp="1"/>
          </p:cNvSpPr>
          <p:nvPr>
            <p:ph type="sldNum" sz="quarter" idx="12"/>
          </p:nvPr>
        </p:nvSpPr>
        <p:spPr/>
        <p:txBody>
          <a:bodyPr/>
          <a:lstStyle/>
          <a:p>
            <a:fld id="{11323254-3675-4E01-BB06-959F278840F3}" type="slidenum">
              <a:rPr lang="de-DE" smtClean="0"/>
              <a:t>‹Nr.›</a:t>
            </a:fld>
            <a:endParaRPr lang="de-DE"/>
          </a:p>
        </p:txBody>
      </p:sp>
    </p:spTree>
    <p:extLst>
      <p:ext uri="{BB962C8B-B14F-4D97-AF65-F5344CB8AC3E}">
        <p14:creationId xmlns:p14="http://schemas.microsoft.com/office/powerpoint/2010/main" val="241199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C7D69ED-6CB2-3917-AB18-9F966321BE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1275330-B923-7AED-1651-50FF7A99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AF49AE7-A1EB-A540-B80F-2BB0EA871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8272F4-7E17-4DC8-8160-F338CBDFF5D7}" type="datetimeFigureOut">
              <a:rPr lang="de-DE" smtClean="0"/>
              <a:t>12.03.2026</a:t>
            </a:fld>
            <a:endParaRPr lang="de-DE"/>
          </a:p>
        </p:txBody>
      </p:sp>
      <p:sp>
        <p:nvSpPr>
          <p:cNvPr id="5" name="Fußzeilenplatzhalter 4">
            <a:extLst>
              <a:ext uri="{FF2B5EF4-FFF2-40B4-BE49-F238E27FC236}">
                <a16:creationId xmlns:a16="http://schemas.microsoft.com/office/drawing/2014/main" id="{F6C538DC-615E-DA83-5C41-453600AB87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05CE1E93-AAA9-C6CD-8D2E-812715BF8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23254-3675-4E01-BB06-959F278840F3}" type="slidenum">
              <a:rPr lang="de-DE" smtClean="0"/>
              <a:t>‹Nr.›</a:t>
            </a:fld>
            <a:endParaRPr lang="de-DE"/>
          </a:p>
        </p:txBody>
      </p:sp>
    </p:spTree>
    <p:extLst>
      <p:ext uri="{BB962C8B-B14F-4D97-AF65-F5344CB8AC3E}">
        <p14:creationId xmlns:p14="http://schemas.microsoft.com/office/powerpoint/2010/main" val="3661320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hyperlink" Target="http://www.fahrmob.eco/" TargetMode="External"/><Relationship Id="rId9" Type="http://schemas.openxmlformats.org/officeDocument/2006/relationships/image" Target="../media/image4.jp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hyperlink" Target="mailto:fahrmob-EK@mobigeist.d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hyperlink" Target="http://www.neue-mobilitaet-bw.de/hier-bei-dir" TargetMode="External"/><Relationship Id="rId12" Type="http://schemas.openxmlformats.org/officeDocument/2006/relationships/image" Target="../media/image16.sv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8.png"/><Relationship Id="rId10" Type="http://schemas.openxmlformats.org/officeDocument/2006/relationships/hyperlink" Target="https://www.neue-mobilitaet-bw.de/hier-bei-dir/" TargetMode="External"/><Relationship Id="rId4" Type="http://schemas.openxmlformats.org/officeDocument/2006/relationships/image" Target="../media/image2.svg"/><Relationship Id="rId9" Type="http://schemas.openxmlformats.org/officeDocument/2006/relationships/image" Target="../media/image14.svg"/><Relationship Id="rId14" Type="http://schemas.openxmlformats.org/officeDocument/2006/relationships/hyperlink" Target="https://allianz-fuer-beteiligung.de/foerderprogramme/beteiligungstale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hyperlink" Target="http://www.mobigeist.de/fahrmob" TargetMode="External"/><Relationship Id="rId10" Type="http://schemas.openxmlformats.org/officeDocument/2006/relationships/hyperlink" Target="http://www.mitfahren-bw.de/" TargetMode="External"/><Relationship Id="rId4" Type="http://schemas.openxmlformats.org/officeDocument/2006/relationships/image" Target="../media/image2.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2028CF97-8ADC-405C-98EB-C5F003F2F059}"/>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1043292" y="1101581"/>
            <a:ext cx="10105416" cy="5203924"/>
          </a:xfrm>
          <a:prstGeom prst="rect">
            <a:avLst/>
          </a:prstGeom>
        </p:spPr>
      </p:pic>
      <p:sp>
        <p:nvSpPr>
          <p:cNvPr id="5" name="Foliennummernplatzhalter 4">
            <a:extLst>
              <a:ext uri="{FF2B5EF4-FFF2-40B4-BE49-F238E27FC236}">
                <a16:creationId xmlns:a16="http://schemas.microsoft.com/office/drawing/2014/main" id="{E6C8A952-3065-E4D5-CC7A-C11BC1B473DC}"/>
              </a:ext>
            </a:extLst>
          </p:cNvPr>
          <p:cNvSpPr>
            <a:spLocks noGrp="1"/>
          </p:cNvSpPr>
          <p:nvPr>
            <p:ph type="sldNum" sz="quarter" idx="12"/>
          </p:nvPr>
        </p:nvSpPr>
        <p:spPr/>
        <p:txBody>
          <a:bodyPr/>
          <a:lstStyle/>
          <a:p>
            <a:pPr rtl="0"/>
            <a:fld id="{AEAA3239-9EA4-4A65-A281-97F994456D9F}" type="slidenum">
              <a:rPr lang="en-US" smtClean="0"/>
              <a:t>1</a:t>
            </a:fld>
            <a:endParaRPr lang="en-US" dirty="0"/>
          </a:p>
        </p:txBody>
      </p:sp>
      <p:sp>
        <p:nvSpPr>
          <p:cNvPr id="8" name="Textfeld 7">
            <a:extLst>
              <a:ext uri="{FF2B5EF4-FFF2-40B4-BE49-F238E27FC236}">
                <a16:creationId xmlns:a16="http://schemas.microsoft.com/office/drawing/2014/main" id="{F8975801-4F8E-43DA-AE19-69BF3E1F9F66}"/>
              </a:ext>
            </a:extLst>
          </p:cNvPr>
          <p:cNvSpPr txBox="1"/>
          <p:nvPr/>
        </p:nvSpPr>
        <p:spPr>
          <a:xfrm>
            <a:off x="1646039" y="1122035"/>
            <a:ext cx="3812107" cy="2723787"/>
          </a:xfrm>
          <a:prstGeom prst="rect">
            <a:avLst/>
          </a:prstGeom>
          <a:noFill/>
        </p:spPr>
        <p:txBody>
          <a:bodyPr wrap="square" rtlCol="0">
            <a:normAutofit/>
          </a:bodyPr>
          <a:lstStyle/>
          <a:p>
            <a:pPr algn="ctr"/>
            <a:r>
              <a:rPr lang="de-DE" sz="3600" dirty="0">
                <a:solidFill>
                  <a:srgbClr val="000000"/>
                </a:solidFill>
                <a:latin typeface="Arial" panose="020B0604020202020204" pitchFamily="34" charset="0"/>
                <a:cs typeface="Arial" panose="020B0604020202020204" pitchFamily="34" charset="0"/>
              </a:rPr>
              <a:t>Mitfahrplattform</a:t>
            </a:r>
          </a:p>
          <a:p>
            <a:pPr algn="ctr"/>
            <a:r>
              <a:rPr lang="de-DE" sz="3600" b="1" dirty="0">
                <a:solidFill>
                  <a:srgbClr val="000000"/>
                </a:solidFill>
                <a:latin typeface="Arial" panose="020B0604020202020204" pitchFamily="34" charset="0"/>
                <a:cs typeface="Arial" panose="020B0604020202020204" pitchFamily="34" charset="0"/>
              </a:rPr>
              <a:t>fahrmob.eco </a:t>
            </a:r>
          </a:p>
          <a:p>
            <a:pPr algn="ctr"/>
            <a:r>
              <a:rPr lang="de-DE" sz="3600" dirty="0">
                <a:solidFill>
                  <a:srgbClr val="000000"/>
                </a:solidFill>
                <a:latin typeface="Arial" panose="020B0604020202020204" pitchFamily="34" charset="0"/>
                <a:cs typeface="Arial" panose="020B0604020202020204" pitchFamily="34" charset="0"/>
              </a:rPr>
              <a:t>im Südl. Breisgau</a:t>
            </a:r>
            <a:endParaRPr lang="de-DE" sz="36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BB62AEE3-1FD3-4D43-801B-270D5BD63390}"/>
              </a:ext>
            </a:extLst>
          </p:cNvPr>
          <p:cNvSpPr txBox="1"/>
          <p:nvPr/>
        </p:nvSpPr>
        <p:spPr>
          <a:xfrm>
            <a:off x="2468673" y="4721883"/>
            <a:ext cx="2685455" cy="750230"/>
          </a:xfrm>
          <a:prstGeom prst="rect">
            <a:avLst/>
          </a:prstGeom>
          <a:noFill/>
        </p:spPr>
        <p:txBody>
          <a:bodyPr wrap="square" rtlCol="0">
            <a:normAutofit/>
          </a:bodyPr>
          <a:lstStyle/>
          <a:p>
            <a:r>
              <a:rPr lang="de-DE" sz="1950" b="1" dirty="0">
                <a:solidFill>
                  <a:srgbClr val="0099CC"/>
                </a:solidFill>
                <a:latin typeface="Avenir"/>
              </a:rPr>
              <a:t>Projekt-Status</a:t>
            </a:r>
          </a:p>
          <a:p>
            <a:r>
              <a:rPr lang="de-DE" sz="1950" b="1" dirty="0">
                <a:solidFill>
                  <a:srgbClr val="0099CC"/>
                </a:solidFill>
                <a:latin typeface="Avenir"/>
              </a:rPr>
              <a:t>Stand 24.2.2026</a:t>
            </a:r>
            <a:endParaRPr lang="de-DE" sz="1950" b="1" dirty="0">
              <a:solidFill>
                <a:srgbClr val="0099CC"/>
              </a:solidFill>
            </a:endParaRPr>
          </a:p>
        </p:txBody>
      </p:sp>
      <p:pic>
        <p:nvPicPr>
          <p:cNvPr id="1026" name="Picture 2" descr="Privathaftpflichtversicherung - Bei der Mitfahrgelegenheit richtig  versichert - Netzwelten - Versicherungsbote.de">
            <a:extLst>
              <a:ext uri="{FF2B5EF4-FFF2-40B4-BE49-F238E27FC236}">
                <a16:creationId xmlns:a16="http://schemas.microsoft.com/office/drawing/2014/main" id="{AE640790-A919-3F1C-761B-B2C72E37F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317" y="3191372"/>
            <a:ext cx="2323153" cy="1308899"/>
          </a:xfrm>
          <a:prstGeom prst="rect">
            <a:avLst/>
          </a:prstGeom>
          <a:noFill/>
          <a:extLst>
            <a:ext uri="{909E8E84-426E-40DD-AFC4-6F175D3DCCD1}">
              <a14:hiddenFill xmlns:a14="http://schemas.microsoft.com/office/drawing/2010/main">
                <a:solidFill>
                  <a:srgbClr val="FFFFFF"/>
                </a:solidFill>
              </a14:hiddenFill>
            </a:ext>
          </a:extLst>
        </p:spPr>
      </p:pic>
      <p:pic>
        <p:nvPicPr>
          <p:cNvPr id="13" name="Inhaltsplatzhalter 12">
            <a:extLst>
              <a:ext uri="{FF2B5EF4-FFF2-40B4-BE49-F238E27FC236}">
                <a16:creationId xmlns:a16="http://schemas.microsoft.com/office/drawing/2014/main" id="{C146C62F-F736-9F98-3DC7-1A7A3D869950}"/>
              </a:ext>
            </a:extLst>
          </p:cNvPr>
          <p:cNvPicPr>
            <a:picLocks noGrp="1" noChangeAspect="1"/>
          </p:cNvPicPr>
          <p:nvPr>
            <p:ph sz="quarter" idx="16"/>
          </p:nvPr>
        </p:nvPicPr>
        <p:blipFill>
          <a:blip r:embed="rId6">
            <a:extLst>
              <a:ext uri="{28A0092B-C50C-407E-A947-70E740481C1C}">
                <a14:useLocalDpi xmlns:a14="http://schemas.microsoft.com/office/drawing/2010/main" val="0"/>
              </a:ext>
            </a:extLst>
          </a:blip>
          <a:stretch>
            <a:fillRect/>
          </a:stretch>
        </p:blipFill>
        <p:spPr>
          <a:xfrm>
            <a:off x="5716787" y="1122035"/>
            <a:ext cx="4651777" cy="4350079"/>
          </a:xfrm>
          <a:prstGeom prst="rect">
            <a:avLst/>
          </a:prstGeom>
        </p:spPr>
      </p:pic>
      <p:pic>
        <p:nvPicPr>
          <p:cNvPr id="2" name="Grafik 1">
            <a:extLst>
              <a:ext uri="{FF2B5EF4-FFF2-40B4-BE49-F238E27FC236}">
                <a16:creationId xmlns:a16="http://schemas.microsoft.com/office/drawing/2014/main" id="{4EC379B8-675A-E896-C772-DC49EE1E8E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5602" y="285585"/>
            <a:ext cx="3333180" cy="1016538"/>
          </a:xfrm>
          <a:prstGeom prst="rect">
            <a:avLst/>
          </a:prstGeom>
        </p:spPr>
      </p:pic>
      <p:sp>
        <p:nvSpPr>
          <p:cNvPr id="3" name="Textfeld 2">
            <a:extLst>
              <a:ext uri="{FF2B5EF4-FFF2-40B4-BE49-F238E27FC236}">
                <a16:creationId xmlns:a16="http://schemas.microsoft.com/office/drawing/2014/main" id="{3E9C338C-DDF4-842E-AC57-03D394A2145E}"/>
              </a:ext>
            </a:extLst>
          </p:cNvPr>
          <p:cNvSpPr txBox="1"/>
          <p:nvPr/>
        </p:nvSpPr>
        <p:spPr>
          <a:xfrm>
            <a:off x="1523839" y="5638430"/>
            <a:ext cx="3812107" cy="461665"/>
          </a:xfrm>
          <a:prstGeom prst="rect">
            <a:avLst/>
          </a:prstGeom>
          <a:solidFill>
            <a:srgbClr val="00B0F0"/>
          </a:solidFill>
        </p:spPr>
        <p:txBody>
          <a:bodyPr wrap="square" rtlCol="0">
            <a:spAutoFit/>
          </a:bodyPr>
          <a:lstStyle/>
          <a:p>
            <a:r>
              <a:rPr lang="de-DE" sz="2400" b="1" i="1" dirty="0"/>
              <a:t>AKA Sitzung 11.3.2026</a:t>
            </a:r>
          </a:p>
        </p:txBody>
      </p:sp>
    </p:spTree>
    <p:extLst>
      <p:ext uri="{BB962C8B-B14F-4D97-AF65-F5344CB8AC3E}">
        <p14:creationId xmlns:p14="http://schemas.microsoft.com/office/powerpoint/2010/main" val="71183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1764D-EC67-C03B-47F0-D21BDDD1F4C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6A556A37-CF6B-5CF9-C0DB-1369BCC8D347}"/>
              </a:ext>
            </a:extLst>
          </p:cNvPr>
          <p:cNvPicPr>
            <a:picLocks noChangeAspect="1"/>
          </p:cNvPicPr>
          <p:nvPr/>
        </p:nvPicPr>
        <p:blipFill>
          <a:blip r:embed="rId3"/>
          <a:stretch>
            <a:fillRect/>
          </a:stretch>
        </p:blipFill>
        <p:spPr>
          <a:xfrm>
            <a:off x="1526577" y="1508989"/>
            <a:ext cx="1548058" cy="4372216"/>
          </a:xfrm>
          <a:prstGeom prst="rect">
            <a:avLst/>
          </a:prstGeom>
        </p:spPr>
      </p:pic>
      <p:sp>
        <p:nvSpPr>
          <p:cNvPr id="5" name="Foliennummernplatzhalter 4">
            <a:extLst>
              <a:ext uri="{FF2B5EF4-FFF2-40B4-BE49-F238E27FC236}">
                <a16:creationId xmlns:a16="http://schemas.microsoft.com/office/drawing/2014/main" id="{D3F2E542-4A86-7072-E175-868A21F3F8F9}"/>
              </a:ext>
            </a:extLst>
          </p:cNvPr>
          <p:cNvSpPr>
            <a:spLocks noGrp="1"/>
          </p:cNvSpPr>
          <p:nvPr>
            <p:ph type="sldNum" sz="quarter" idx="12"/>
          </p:nvPr>
        </p:nvSpPr>
        <p:spPr/>
        <p:txBody>
          <a:bodyPr/>
          <a:lstStyle/>
          <a:p>
            <a:pPr rtl="0"/>
            <a:fld id="{AEAA3239-9EA4-4A65-A281-97F994456D9F}" type="slidenum">
              <a:rPr lang="en-US" smtClean="0"/>
              <a:t>10</a:t>
            </a:fld>
            <a:endParaRPr lang="en-US" dirty="0"/>
          </a:p>
        </p:txBody>
      </p:sp>
      <p:sp>
        <p:nvSpPr>
          <p:cNvPr id="15" name="Textfeld 14">
            <a:extLst>
              <a:ext uri="{FF2B5EF4-FFF2-40B4-BE49-F238E27FC236}">
                <a16:creationId xmlns:a16="http://schemas.microsoft.com/office/drawing/2014/main" id="{CB77CCCE-86FD-6B31-594A-C9004BEBC816}"/>
              </a:ext>
            </a:extLst>
          </p:cNvPr>
          <p:cNvSpPr txBox="1"/>
          <p:nvPr/>
        </p:nvSpPr>
        <p:spPr>
          <a:xfrm>
            <a:off x="1526576" y="672219"/>
            <a:ext cx="8915400" cy="408598"/>
          </a:xfrm>
          <a:prstGeom prst="rect">
            <a:avLst/>
          </a:prstGeom>
          <a:noFill/>
        </p:spPr>
        <p:txBody>
          <a:bodyPr wrap="square" rtlCol="0">
            <a:normAutofit fontScale="85000" lnSpcReduction="20000"/>
          </a:bodyPr>
          <a:lstStyle/>
          <a:p>
            <a:r>
              <a:rPr lang="de-DE" sz="2925" b="1" dirty="0">
                <a:solidFill>
                  <a:srgbClr val="000000"/>
                </a:solidFill>
                <a:latin typeface="Arial" panose="020B0604020202020204" pitchFamily="34" charset="0"/>
                <a:cs typeface="Arial" panose="020B0604020202020204" pitchFamily="34" charset="0"/>
              </a:rPr>
              <a:t>Südl. Breisgau live auf </a:t>
            </a:r>
            <a:r>
              <a:rPr lang="de-DE" sz="2925" dirty="0">
                <a:solidFill>
                  <a:srgbClr val="000000"/>
                </a:solidFill>
                <a:latin typeface="Arial" panose="020B0604020202020204" pitchFamily="34" charset="0"/>
                <a:cs typeface="Arial" panose="020B0604020202020204" pitchFamily="34" charset="0"/>
                <a:hlinkClick r:id="rId4"/>
              </a:rPr>
              <a:t>www.fahrmob.eco</a:t>
            </a:r>
            <a:r>
              <a:rPr lang="de-DE" sz="2925" dirty="0">
                <a:solidFill>
                  <a:srgbClr val="000000"/>
                </a:solidFill>
                <a:latin typeface="Arial" panose="020B0604020202020204" pitchFamily="34" charset="0"/>
                <a:cs typeface="Arial" panose="020B0604020202020204" pitchFamily="34" charset="0"/>
              </a:rPr>
              <a:t>  </a:t>
            </a:r>
            <a:endParaRPr lang="de-DE" sz="1463" dirty="0">
              <a:latin typeface="Arial" panose="020B0604020202020204" pitchFamily="34" charset="0"/>
              <a:cs typeface="Arial" panose="020B0604020202020204" pitchFamily="34" charset="0"/>
            </a:endParaRPr>
          </a:p>
        </p:txBody>
      </p:sp>
      <p:pic>
        <p:nvPicPr>
          <p:cNvPr id="24" name="Grafik 23" descr="Ein Bild, das Text, Screenshot, Software, Schrift enthält.&#10;&#10;KI-generierte Inhalte können fehlerhaft sein.">
            <a:extLst>
              <a:ext uri="{FF2B5EF4-FFF2-40B4-BE49-F238E27FC236}">
                <a16:creationId xmlns:a16="http://schemas.microsoft.com/office/drawing/2014/main" id="{BF0FF377-037B-9365-5B50-FF1A29CDAE0B}"/>
              </a:ext>
            </a:extLst>
          </p:cNvPr>
          <p:cNvPicPr>
            <a:picLocks noChangeAspect="1"/>
          </p:cNvPicPr>
          <p:nvPr/>
        </p:nvPicPr>
        <p:blipFill>
          <a:blip r:embed="rId5"/>
          <a:stretch>
            <a:fillRect/>
          </a:stretch>
        </p:blipFill>
        <p:spPr>
          <a:xfrm>
            <a:off x="3516013" y="3959996"/>
            <a:ext cx="5711428" cy="1926460"/>
          </a:xfrm>
          <a:prstGeom prst="rect">
            <a:avLst/>
          </a:prstGeom>
        </p:spPr>
      </p:pic>
      <p:pic>
        <p:nvPicPr>
          <p:cNvPr id="3" name="Grafik 2">
            <a:extLst>
              <a:ext uri="{FF2B5EF4-FFF2-40B4-BE49-F238E27FC236}">
                <a16:creationId xmlns:a16="http://schemas.microsoft.com/office/drawing/2014/main" id="{236C82FD-90FC-A888-778A-281B2089DC07}"/>
              </a:ext>
            </a:extLst>
          </p:cNvPr>
          <p:cNvPicPr>
            <a:picLocks noChangeAspect="1"/>
          </p:cNvPicPr>
          <p:nvPr/>
        </p:nvPicPr>
        <p:blipFill>
          <a:blip r:embed="rId6"/>
          <a:stretch>
            <a:fillRect/>
          </a:stretch>
        </p:blipFill>
        <p:spPr>
          <a:xfrm>
            <a:off x="2167640" y="1913439"/>
            <a:ext cx="779105" cy="1883326"/>
          </a:xfrm>
          <a:prstGeom prst="rect">
            <a:avLst/>
          </a:prstGeom>
        </p:spPr>
      </p:pic>
      <p:pic>
        <p:nvPicPr>
          <p:cNvPr id="8" name="Grafik 7">
            <a:extLst>
              <a:ext uri="{FF2B5EF4-FFF2-40B4-BE49-F238E27FC236}">
                <a16:creationId xmlns:a16="http://schemas.microsoft.com/office/drawing/2014/main" id="{FC743898-D7AB-9787-9287-5755B5F2E294}"/>
              </a:ext>
            </a:extLst>
          </p:cNvPr>
          <p:cNvPicPr>
            <a:picLocks noChangeAspect="1"/>
          </p:cNvPicPr>
          <p:nvPr/>
        </p:nvPicPr>
        <p:blipFill>
          <a:blip r:embed="rId7"/>
          <a:stretch>
            <a:fillRect/>
          </a:stretch>
        </p:blipFill>
        <p:spPr>
          <a:xfrm>
            <a:off x="2124388" y="3894843"/>
            <a:ext cx="846224" cy="1883326"/>
          </a:xfrm>
          <a:prstGeom prst="rect">
            <a:avLst/>
          </a:prstGeom>
        </p:spPr>
      </p:pic>
      <p:pic>
        <p:nvPicPr>
          <p:cNvPr id="11" name="Grafik 10">
            <a:extLst>
              <a:ext uri="{FF2B5EF4-FFF2-40B4-BE49-F238E27FC236}">
                <a16:creationId xmlns:a16="http://schemas.microsoft.com/office/drawing/2014/main" id="{DFB2BF41-0549-79CC-8C09-3AC82584E6F4}"/>
              </a:ext>
            </a:extLst>
          </p:cNvPr>
          <p:cNvPicPr>
            <a:picLocks noChangeAspect="1"/>
          </p:cNvPicPr>
          <p:nvPr/>
        </p:nvPicPr>
        <p:blipFill>
          <a:blip r:embed="rId8"/>
          <a:stretch>
            <a:fillRect/>
          </a:stretch>
        </p:blipFill>
        <p:spPr>
          <a:xfrm>
            <a:off x="3516013" y="1515909"/>
            <a:ext cx="2279518" cy="2275434"/>
          </a:xfrm>
          <a:prstGeom prst="rect">
            <a:avLst/>
          </a:prstGeom>
        </p:spPr>
      </p:pic>
      <p:sp>
        <p:nvSpPr>
          <p:cNvPr id="2" name="Textfeld 1">
            <a:extLst>
              <a:ext uri="{FF2B5EF4-FFF2-40B4-BE49-F238E27FC236}">
                <a16:creationId xmlns:a16="http://schemas.microsoft.com/office/drawing/2014/main" id="{7D9BE4E8-E8D0-82F5-F318-F1D364A9EC63}"/>
              </a:ext>
            </a:extLst>
          </p:cNvPr>
          <p:cNvSpPr txBox="1"/>
          <p:nvPr/>
        </p:nvSpPr>
        <p:spPr>
          <a:xfrm>
            <a:off x="1526576" y="5411643"/>
            <a:ext cx="1548058" cy="461665"/>
          </a:xfrm>
          <a:prstGeom prst="rect">
            <a:avLst/>
          </a:prstGeom>
          <a:noFill/>
          <a:ln w="38100">
            <a:solidFill>
              <a:srgbClr val="FF0000"/>
            </a:solidFill>
          </a:ln>
        </p:spPr>
        <p:txBody>
          <a:bodyPr wrap="square" rtlCol="0">
            <a:spAutoFit/>
          </a:bodyPr>
          <a:lstStyle/>
          <a:p>
            <a:endParaRPr lang="de-DE" sz="1200" dirty="0"/>
          </a:p>
          <a:p>
            <a:endParaRPr lang="de-DE" sz="1200" dirty="0"/>
          </a:p>
        </p:txBody>
      </p:sp>
      <p:cxnSp>
        <p:nvCxnSpPr>
          <p:cNvPr id="7" name="Gerader Verbinder 6">
            <a:extLst>
              <a:ext uri="{FF2B5EF4-FFF2-40B4-BE49-F238E27FC236}">
                <a16:creationId xmlns:a16="http://schemas.microsoft.com/office/drawing/2014/main" id="{03F7C276-E19B-700F-EF23-3E93A785524E}"/>
              </a:ext>
            </a:extLst>
          </p:cNvPr>
          <p:cNvCxnSpPr/>
          <p:nvPr/>
        </p:nvCxnSpPr>
        <p:spPr>
          <a:xfrm flipV="1">
            <a:off x="1561135" y="5463473"/>
            <a:ext cx="1444035" cy="362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nhaltsplatzhalter 12">
            <a:extLst>
              <a:ext uri="{FF2B5EF4-FFF2-40B4-BE49-F238E27FC236}">
                <a16:creationId xmlns:a16="http://schemas.microsoft.com/office/drawing/2014/main" id="{CCFDB757-5CC2-4EF5-6A9D-4711725DF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458" y="782102"/>
            <a:ext cx="2207717" cy="2064532"/>
          </a:xfrm>
          <a:prstGeom prst="rect">
            <a:avLst/>
          </a:prstGeom>
        </p:spPr>
      </p:pic>
      <p:pic>
        <p:nvPicPr>
          <p:cNvPr id="12" name="Grafik 11">
            <a:extLst>
              <a:ext uri="{FF2B5EF4-FFF2-40B4-BE49-F238E27FC236}">
                <a16:creationId xmlns:a16="http://schemas.microsoft.com/office/drawing/2014/main" id="{C5E58C4B-B75F-5FB7-883E-55E1BF1B41EF}"/>
              </a:ext>
            </a:extLst>
          </p:cNvPr>
          <p:cNvPicPr>
            <a:picLocks noChangeAspect="1"/>
          </p:cNvPicPr>
          <p:nvPr/>
        </p:nvPicPr>
        <p:blipFill>
          <a:blip r:embed="rId10"/>
          <a:stretch>
            <a:fillRect/>
          </a:stretch>
        </p:blipFill>
        <p:spPr>
          <a:xfrm>
            <a:off x="5933142" y="1515909"/>
            <a:ext cx="1974158" cy="2233498"/>
          </a:xfrm>
          <a:prstGeom prst="rect">
            <a:avLst/>
          </a:prstGeom>
        </p:spPr>
      </p:pic>
      <p:pic>
        <p:nvPicPr>
          <p:cNvPr id="16" name="Grafik 15">
            <a:extLst>
              <a:ext uri="{FF2B5EF4-FFF2-40B4-BE49-F238E27FC236}">
                <a16:creationId xmlns:a16="http://schemas.microsoft.com/office/drawing/2014/main" id="{738D3285-9E50-1B01-BB5D-D680AA4691C1}"/>
              </a:ext>
            </a:extLst>
          </p:cNvPr>
          <p:cNvPicPr>
            <a:picLocks noChangeAspect="1"/>
          </p:cNvPicPr>
          <p:nvPr/>
        </p:nvPicPr>
        <p:blipFill>
          <a:blip r:embed="rId11"/>
          <a:stretch>
            <a:fillRect/>
          </a:stretch>
        </p:blipFill>
        <p:spPr>
          <a:xfrm>
            <a:off x="7407795" y="1739917"/>
            <a:ext cx="1061038" cy="1743576"/>
          </a:xfrm>
          <a:prstGeom prst="rect">
            <a:avLst/>
          </a:prstGeom>
        </p:spPr>
      </p:pic>
      <p:pic>
        <p:nvPicPr>
          <p:cNvPr id="18" name="Grafik 17">
            <a:extLst>
              <a:ext uri="{FF2B5EF4-FFF2-40B4-BE49-F238E27FC236}">
                <a16:creationId xmlns:a16="http://schemas.microsoft.com/office/drawing/2014/main" id="{7306ACD0-7C8E-AECA-2A0B-CAB7DEF416CE}"/>
              </a:ext>
            </a:extLst>
          </p:cNvPr>
          <p:cNvPicPr>
            <a:picLocks noChangeAspect="1"/>
          </p:cNvPicPr>
          <p:nvPr/>
        </p:nvPicPr>
        <p:blipFill>
          <a:blip r:embed="rId12"/>
          <a:stretch>
            <a:fillRect/>
          </a:stretch>
        </p:blipFill>
        <p:spPr>
          <a:xfrm>
            <a:off x="6217452" y="3605573"/>
            <a:ext cx="1405536" cy="123836"/>
          </a:xfrm>
          <a:prstGeom prst="rect">
            <a:avLst/>
          </a:prstGeom>
        </p:spPr>
      </p:pic>
      <p:pic>
        <p:nvPicPr>
          <p:cNvPr id="20" name="Grafik 19">
            <a:extLst>
              <a:ext uri="{FF2B5EF4-FFF2-40B4-BE49-F238E27FC236}">
                <a16:creationId xmlns:a16="http://schemas.microsoft.com/office/drawing/2014/main" id="{DDBA28DC-FBE9-5B99-0113-F3BE4482512C}"/>
              </a:ext>
            </a:extLst>
          </p:cNvPr>
          <p:cNvPicPr>
            <a:picLocks noChangeAspect="1"/>
          </p:cNvPicPr>
          <p:nvPr/>
        </p:nvPicPr>
        <p:blipFill>
          <a:blip r:embed="rId13"/>
          <a:stretch>
            <a:fillRect/>
          </a:stretch>
        </p:blipFill>
        <p:spPr>
          <a:xfrm>
            <a:off x="6207645" y="3715244"/>
            <a:ext cx="328165" cy="105260"/>
          </a:xfrm>
          <a:prstGeom prst="rect">
            <a:avLst/>
          </a:prstGeom>
        </p:spPr>
      </p:pic>
      <p:sp>
        <p:nvSpPr>
          <p:cNvPr id="10" name="Textfeld 9">
            <a:extLst>
              <a:ext uri="{FF2B5EF4-FFF2-40B4-BE49-F238E27FC236}">
                <a16:creationId xmlns:a16="http://schemas.microsoft.com/office/drawing/2014/main" id="{403EFCF9-E89E-D461-9650-07BAD197EE92}"/>
              </a:ext>
            </a:extLst>
          </p:cNvPr>
          <p:cNvSpPr txBox="1"/>
          <p:nvPr/>
        </p:nvSpPr>
        <p:spPr>
          <a:xfrm>
            <a:off x="1526576" y="6001601"/>
            <a:ext cx="7010082" cy="307777"/>
          </a:xfrm>
          <a:prstGeom prst="rect">
            <a:avLst/>
          </a:prstGeom>
          <a:noFill/>
        </p:spPr>
        <p:txBody>
          <a:bodyPr wrap="square" rtlCol="0">
            <a:spAutoFit/>
          </a:bodyPr>
          <a:lstStyle/>
          <a:p>
            <a:r>
              <a:rPr lang="de-DE" sz="1400" dirty="0">
                <a:solidFill>
                  <a:srgbClr val="FF0000"/>
                </a:solidFill>
              </a:rPr>
              <a:t>Merzhausen verbleibt auf Plattform, wird aber nicht aktiv beworben </a:t>
            </a:r>
          </a:p>
        </p:txBody>
      </p:sp>
    </p:spTree>
    <p:extLst>
      <p:ext uri="{BB962C8B-B14F-4D97-AF65-F5344CB8AC3E}">
        <p14:creationId xmlns:p14="http://schemas.microsoft.com/office/powerpoint/2010/main" val="80943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97611-4F63-95E7-7895-F21567FBF457}"/>
            </a:ext>
          </a:extLst>
        </p:cNvPr>
        <p:cNvGrpSpPr/>
        <p:nvPr/>
      </p:nvGrpSpPr>
      <p:grpSpPr>
        <a:xfrm>
          <a:off x="0" y="0"/>
          <a:ext cx="0" cy="0"/>
          <a:chOff x="0" y="0"/>
          <a:chExt cx="0" cy="0"/>
        </a:xfrm>
      </p:grpSpPr>
      <p:sp>
        <p:nvSpPr>
          <p:cNvPr id="11" name="Rechteck 10">
            <a:extLst>
              <a:ext uri="{FF2B5EF4-FFF2-40B4-BE49-F238E27FC236}">
                <a16:creationId xmlns:a16="http://schemas.microsoft.com/office/drawing/2014/main" id="{1D045A93-2DFB-91E4-8719-0A00B327DA3F}"/>
              </a:ext>
            </a:extLst>
          </p:cNvPr>
          <p:cNvSpPr/>
          <p:nvPr/>
        </p:nvSpPr>
        <p:spPr>
          <a:xfrm>
            <a:off x="1143000" y="1"/>
            <a:ext cx="9906000" cy="704707"/>
          </a:xfrm>
          <a:prstGeom prst="rect">
            <a:avLst/>
          </a:prstGeom>
          <a:solidFill>
            <a:srgbClr val="3462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Was sind die Vorteile?</a:t>
            </a:r>
          </a:p>
        </p:txBody>
      </p:sp>
      <p:sp>
        <p:nvSpPr>
          <p:cNvPr id="10" name="Rechteck 9">
            <a:extLst>
              <a:ext uri="{FF2B5EF4-FFF2-40B4-BE49-F238E27FC236}">
                <a16:creationId xmlns:a16="http://schemas.microsoft.com/office/drawing/2014/main" id="{61CBAAC6-E56E-12C8-1450-A14A5A8956F0}"/>
              </a:ext>
            </a:extLst>
          </p:cNvPr>
          <p:cNvSpPr/>
          <p:nvPr/>
        </p:nvSpPr>
        <p:spPr>
          <a:xfrm>
            <a:off x="1143000" y="6153294"/>
            <a:ext cx="9906000" cy="704707"/>
          </a:xfrm>
          <a:prstGeom prst="rect">
            <a:avLst/>
          </a:prstGeom>
          <a:solidFill>
            <a:srgbClr val="3462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 </a:t>
            </a:r>
            <a:r>
              <a:rPr lang="de-DE" b="1" dirty="0"/>
              <a:t>Nähre Infos www.mobigeist.de/fahrmob</a:t>
            </a:r>
            <a:endParaRPr lang="de-DE" sz="1600" b="1" dirty="0"/>
          </a:p>
        </p:txBody>
      </p:sp>
      <p:sp>
        <p:nvSpPr>
          <p:cNvPr id="2" name="Rechteck 1">
            <a:extLst>
              <a:ext uri="{FF2B5EF4-FFF2-40B4-BE49-F238E27FC236}">
                <a16:creationId xmlns:a16="http://schemas.microsoft.com/office/drawing/2014/main" id="{CA41BE26-07EB-66C7-DE97-B19B826DCEE0}"/>
              </a:ext>
            </a:extLst>
          </p:cNvPr>
          <p:cNvSpPr/>
          <p:nvPr/>
        </p:nvSpPr>
        <p:spPr>
          <a:xfrm>
            <a:off x="3854222" y="872455"/>
            <a:ext cx="7017949" cy="4924338"/>
          </a:xfrm>
          <a:prstGeom prst="rect">
            <a:avLst/>
          </a:prstGeom>
          <a:gradFill>
            <a:gsLst>
              <a:gs pos="0">
                <a:schemeClr val="accent1">
                  <a:lumMod val="5000"/>
                  <a:lumOff val="95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spcBef>
                <a:spcPts val="600"/>
              </a:spcBef>
              <a:buFont typeface="Arial" panose="020B0604020202020204" pitchFamily="34" charset="0"/>
              <a:buChar char="•"/>
            </a:pPr>
            <a:r>
              <a:rPr lang="de-DE" spc="-1" dirty="0">
                <a:solidFill>
                  <a:srgbClr val="000000"/>
                </a:solidFill>
                <a:latin typeface="Arial"/>
                <a:ea typeface="DejaVu Sans"/>
              </a:rPr>
              <a:t>Beitrag zu Umwelt- &amp; Klimaschutz durch weniger Autofahrten, weniger Parkdruck</a:t>
            </a: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Verknüpfung fahrmob-Mitfahrt und ÖPNV – der Fahrplan von Bussen &amp; Bahn ist voll integriert</a:t>
            </a:r>
            <a:endParaRPr lang="de-DE" spc="-1" dirty="0">
              <a:solidFill>
                <a:srgbClr val="000000"/>
              </a:solidFill>
              <a:latin typeface="Arial"/>
            </a:endParaRP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Ermöglicht günstige Mobilität, insbesondere wenn ÖPNV-Angebot nicht ausreicht</a:t>
            </a: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Einfach &amp; kostenlos zu nutzen/installieren (per Webseite &amp; App)</a:t>
            </a: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Schwerpunkt sind lokale und regionale Fahrten</a:t>
            </a:r>
            <a:endParaRPr lang="de-DE" spc="-1" dirty="0">
              <a:solidFill>
                <a:srgbClr val="000000"/>
              </a:solidFill>
              <a:latin typeface="Arial"/>
            </a:endParaRP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Vereine-basiert (Mitte der Gesellschaft) </a:t>
            </a:r>
            <a:endParaRPr lang="de-DE" spc="-1" dirty="0">
              <a:solidFill>
                <a:srgbClr val="000000"/>
              </a:solidFill>
              <a:latin typeface="Arial"/>
            </a:endParaRP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Ganzheitlicher Ansatz (Vereine, Firmen, Bildungseinrichtungen und Veranstalter können Angebot gezielt nutzen) und damit gr</a:t>
            </a:r>
            <a:r>
              <a:rPr lang="de-DE" spc="-1" dirty="0">
                <a:solidFill>
                  <a:srgbClr val="000000"/>
                </a:solidFill>
                <a:latin typeface="Arial"/>
              </a:rPr>
              <a:t>oßes Netzwerk von Multiplikatoren</a:t>
            </a: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Mitfahrbänke als Treffpunkt via QR-Scan integrierbar</a:t>
            </a:r>
            <a:endParaRPr lang="de-DE" spc="-1" dirty="0">
              <a:solidFill>
                <a:srgbClr val="000000"/>
              </a:solidFill>
              <a:latin typeface="Arial"/>
            </a:endParaRPr>
          </a:p>
          <a:p>
            <a:pPr marL="285750" indent="-285750">
              <a:spcBef>
                <a:spcPts val="600"/>
              </a:spcBef>
              <a:buFont typeface="Arial" panose="020B0604020202020204" pitchFamily="34" charset="0"/>
              <a:buChar char="•"/>
            </a:pPr>
            <a:r>
              <a:rPr lang="de-DE" spc="-1" dirty="0">
                <a:solidFill>
                  <a:srgbClr val="000000"/>
                </a:solidFill>
                <a:latin typeface="Arial"/>
                <a:ea typeface="DejaVu Sans"/>
              </a:rPr>
              <a:t>Skalierbar im Landkreis und darüber hinaus</a:t>
            </a:r>
          </a:p>
          <a:p>
            <a:pPr marL="285750" indent="-285750">
              <a:spcBef>
                <a:spcPts val="600"/>
              </a:spcBef>
              <a:buFont typeface="Arial" panose="020B0604020202020204" pitchFamily="34" charset="0"/>
              <a:buChar char="•"/>
            </a:pPr>
            <a:r>
              <a:rPr lang="de-DE" spc="-1" dirty="0">
                <a:solidFill>
                  <a:srgbClr val="000000"/>
                </a:solidFill>
                <a:latin typeface="Arial"/>
              </a:rPr>
              <a:t>Sicherheit und Vertrauen durch verifizierte FahrerInnen</a:t>
            </a:r>
          </a:p>
          <a:p>
            <a:pPr marL="285750" indent="-285750">
              <a:spcBef>
                <a:spcPts val="600"/>
              </a:spcBef>
              <a:buFont typeface="Arial" panose="020B0604020202020204" pitchFamily="34" charset="0"/>
              <a:buChar char="•"/>
            </a:pPr>
            <a:endParaRPr lang="de-DE" spc="-1" dirty="0">
              <a:solidFill>
                <a:srgbClr val="000000"/>
              </a:solidFill>
              <a:latin typeface="Arial"/>
            </a:endParaRPr>
          </a:p>
        </p:txBody>
      </p:sp>
      <p:pic>
        <p:nvPicPr>
          <p:cNvPr id="3" name="Grafik 2">
            <a:extLst>
              <a:ext uri="{FF2B5EF4-FFF2-40B4-BE49-F238E27FC236}">
                <a16:creationId xmlns:a16="http://schemas.microsoft.com/office/drawing/2014/main" id="{EC6D4A9D-C40E-CA53-629D-AEFEC5304E48}"/>
              </a:ext>
            </a:extLst>
          </p:cNvPr>
          <p:cNvPicPr/>
          <p:nvPr/>
        </p:nvPicPr>
        <p:blipFill>
          <a:blip r:embed="rId2"/>
          <a:stretch/>
        </p:blipFill>
        <p:spPr>
          <a:xfrm>
            <a:off x="1319830" y="1341113"/>
            <a:ext cx="2098440" cy="3956040"/>
          </a:xfrm>
          <a:prstGeom prst="rect">
            <a:avLst/>
          </a:prstGeom>
          <a:ln w="0">
            <a:noFill/>
          </a:ln>
        </p:spPr>
      </p:pic>
    </p:spTree>
    <p:extLst>
      <p:ext uri="{BB962C8B-B14F-4D97-AF65-F5344CB8AC3E}">
        <p14:creationId xmlns:p14="http://schemas.microsoft.com/office/powerpoint/2010/main" val="396271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6E9EE097-EC1E-4F46-97CD-9D938B0CE39A}"/>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1143000" y="0"/>
            <a:ext cx="9906000" cy="6858000"/>
          </a:xfrm>
          <a:prstGeom prst="rect">
            <a:avLst/>
          </a:prstGeom>
        </p:spPr>
      </p:pic>
      <p:pic>
        <p:nvPicPr>
          <p:cNvPr id="7" name="Inhaltsplatzhalter 6" descr="Eine moderne, detailreiche Illustration einer städtischen Mobilitätsplattform, die verschiedene Verkehrsträger wie Fahrrad, Bus, Bahn, Car-Sharing und Fußgänger visuell miteinander verbindet. Die Szene zeigt eine belebte europäische Stadt mit Menschen, die nahtlos zwischen den Verkehrsmitteln wechseln, und digitalen Schnittstellen wie Smartphone-Apps für Buchung und Bezahlung. Die Bildkomposition vermittelt Effizienz und Vernetzung, mit klaren Linien und dynamischer Bewegung. Kein sichtbarer oder angedeuteter Text, keine Buchstaben oder Wörter im Bild">
            <a:extLst>
              <a:ext uri="{FF2B5EF4-FFF2-40B4-BE49-F238E27FC236}">
                <a16:creationId xmlns:a16="http://schemas.microsoft.com/office/drawing/2014/main" id="{BA5DB5B6-CCF3-40DF-8E3B-6DA4DF9BBE84}"/>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1143001" y="642939"/>
            <a:ext cx="5572125" cy="5572125"/>
          </a:xfrm>
          <a:prstGeom prst="rect">
            <a:avLst/>
          </a:prstGeom>
        </p:spPr>
      </p:pic>
      <p:sp>
        <p:nvSpPr>
          <p:cNvPr id="5" name="Foliennummernplatzhalter 4">
            <a:extLst>
              <a:ext uri="{FF2B5EF4-FFF2-40B4-BE49-F238E27FC236}">
                <a16:creationId xmlns:a16="http://schemas.microsoft.com/office/drawing/2014/main" id="{71352C68-3108-687E-C1B1-40AE804B9BD6}"/>
              </a:ext>
            </a:extLst>
          </p:cNvPr>
          <p:cNvSpPr>
            <a:spLocks noGrp="1"/>
          </p:cNvSpPr>
          <p:nvPr>
            <p:ph type="sldNum" sz="quarter" idx="12"/>
          </p:nvPr>
        </p:nvSpPr>
        <p:spPr/>
        <p:txBody>
          <a:bodyPr/>
          <a:lstStyle/>
          <a:p>
            <a:pPr rtl="0"/>
            <a:fld id="{AEAA3239-9EA4-4A65-A281-97F994456D9F}" type="slidenum">
              <a:rPr lang="en-US" smtClean="0"/>
              <a:t>2</a:t>
            </a:fld>
            <a:endParaRPr lang="en-US" dirty="0"/>
          </a:p>
        </p:txBody>
      </p:sp>
      <p:sp>
        <p:nvSpPr>
          <p:cNvPr id="8" name="Textfeld 7">
            <a:extLst>
              <a:ext uri="{FF2B5EF4-FFF2-40B4-BE49-F238E27FC236}">
                <a16:creationId xmlns:a16="http://schemas.microsoft.com/office/drawing/2014/main" id="{73B8D94F-1362-482E-ACDD-2572444791C2}"/>
              </a:ext>
            </a:extLst>
          </p:cNvPr>
          <p:cNvSpPr txBox="1"/>
          <p:nvPr/>
        </p:nvSpPr>
        <p:spPr>
          <a:xfrm>
            <a:off x="6924080" y="878798"/>
            <a:ext cx="3784402" cy="704255"/>
          </a:xfrm>
          <a:prstGeom prst="rect">
            <a:avLst/>
          </a:prstGeom>
          <a:noFill/>
        </p:spPr>
        <p:txBody>
          <a:bodyPr wrap="square" rtlCol="0">
            <a:normAutofit/>
          </a:bodyPr>
          <a:lstStyle/>
          <a:p>
            <a:r>
              <a:rPr lang="de-DE" sz="2925" dirty="0">
                <a:solidFill>
                  <a:srgbClr val="000000"/>
                </a:solidFill>
                <a:latin typeface="Arial" panose="020B0604020202020204" pitchFamily="34" charset="0"/>
                <a:cs typeface="Arial" panose="020B0604020202020204" pitchFamily="34" charset="0"/>
              </a:rPr>
              <a:t>Organisatorisches</a:t>
            </a:r>
            <a:endParaRPr lang="de-DE" sz="1463"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D16EA6BA-55BD-430A-BCE7-4AA6B47FD2EA}"/>
              </a:ext>
            </a:extLst>
          </p:cNvPr>
          <p:cNvSpPr txBox="1"/>
          <p:nvPr/>
        </p:nvSpPr>
        <p:spPr>
          <a:xfrm>
            <a:off x="6989863" y="1496706"/>
            <a:ext cx="3784401" cy="3853688"/>
          </a:xfrm>
          <a:prstGeom prst="rect">
            <a:avLst/>
          </a:prstGeom>
          <a:noFill/>
        </p:spPr>
        <p:txBody>
          <a:bodyPr wrap="square" rtlCol="0">
            <a:normAutofit/>
          </a:bodyPr>
          <a:lstStyle/>
          <a:p>
            <a:r>
              <a:rPr lang="de-DE" sz="1463" b="1" dirty="0">
                <a:solidFill>
                  <a:srgbClr val="000000"/>
                </a:solidFill>
                <a:latin typeface="Avenir"/>
              </a:rPr>
              <a:t>Projektleitung (3 Personen)</a:t>
            </a:r>
          </a:p>
          <a:p>
            <a:pPr>
              <a:spcBef>
                <a:spcPts val="609"/>
              </a:spcBef>
            </a:pPr>
            <a:r>
              <a:rPr lang="de-DE" sz="1158" dirty="0">
                <a:solidFill>
                  <a:srgbClr val="000000"/>
                </a:solidFill>
                <a:latin typeface="Avenir"/>
              </a:rPr>
              <a:t>Gesamtkoordination als „</a:t>
            </a:r>
            <a:r>
              <a:rPr lang="de-DE" sz="1158" dirty="0" err="1">
                <a:solidFill>
                  <a:srgbClr val="000000"/>
                </a:solidFill>
                <a:latin typeface="Avenir"/>
              </a:rPr>
              <a:t>Regionenlotsen</a:t>
            </a:r>
            <a:r>
              <a:rPr lang="de-DE" sz="1158" dirty="0">
                <a:solidFill>
                  <a:srgbClr val="000000"/>
                </a:solidFill>
                <a:latin typeface="Avenir"/>
              </a:rPr>
              <a:t>“ insbes. mit Helmut Scharpf von fahrmob und den Zukunftshelfern</a:t>
            </a:r>
          </a:p>
          <a:p>
            <a:pPr algn="ctr">
              <a:spcBef>
                <a:spcPts val="609"/>
              </a:spcBef>
            </a:pPr>
            <a:r>
              <a:rPr lang="de-DE" sz="1158" b="1" dirty="0">
                <a:solidFill>
                  <a:srgbClr val="0099CC"/>
                </a:solidFill>
                <a:latin typeface="Avenir"/>
              </a:rPr>
              <a:t>Leo Jehle (BO), Claudia Mayer (EK), </a:t>
            </a:r>
          </a:p>
          <a:p>
            <a:pPr algn="ctr">
              <a:lnSpc>
                <a:spcPct val="110000"/>
              </a:lnSpc>
            </a:pPr>
            <a:r>
              <a:rPr lang="de-DE" sz="1158" b="1" dirty="0">
                <a:solidFill>
                  <a:srgbClr val="0099CC"/>
                </a:solidFill>
                <a:latin typeface="Avenir"/>
              </a:rPr>
              <a:t>Jürgen Wieland (BK/MobiGeist)</a:t>
            </a:r>
            <a:r>
              <a:rPr sz="1158" b="1" dirty="0">
                <a:solidFill>
                  <a:srgbClr val="0099CC"/>
                </a:solidFill>
                <a:latin typeface="Avenir"/>
              </a:rPr>
              <a:t> </a:t>
            </a:r>
          </a:p>
          <a:p>
            <a:pPr>
              <a:spcBef>
                <a:spcPts val="609"/>
              </a:spcBef>
            </a:pPr>
            <a:endParaRPr lang="de-DE" sz="731" b="1" dirty="0">
              <a:solidFill>
                <a:srgbClr val="000000"/>
              </a:solidFill>
              <a:latin typeface="Avenir"/>
            </a:endParaRPr>
          </a:p>
          <a:p>
            <a:pPr>
              <a:spcBef>
                <a:spcPts val="609"/>
              </a:spcBef>
            </a:pPr>
            <a:r>
              <a:rPr lang="de-DE" sz="1463" b="1" dirty="0">
                <a:solidFill>
                  <a:srgbClr val="000000"/>
                </a:solidFill>
                <a:latin typeface="Avenir"/>
              </a:rPr>
              <a:t>„</a:t>
            </a:r>
            <a:r>
              <a:rPr sz="1463" b="1" dirty="0">
                <a:solidFill>
                  <a:srgbClr val="000000"/>
                </a:solidFill>
                <a:latin typeface="Avenir"/>
              </a:rPr>
              <a:t>Z</a:t>
            </a:r>
            <a:r>
              <a:rPr lang="de-DE" sz="1463" b="1" dirty="0" err="1">
                <a:solidFill>
                  <a:srgbClr val="000000"/>
                </a:solidFill>
                <a:latin typeface="Avenir"/>
              </a:rPr>
              <a:t>ukunftshelfer</a:t>
            </a:r>
            <a:r>
              <a:rPr lang="de-DE" sz="1463" b="1" dirty="0">
                <a:solidFill>
                  <a:srgbClr val="000000"/>
                </a:solidFill>
                <a:latin typeface="Avenir"/>
              </a:rPr>
              <a:t>“ in den Kommunen</a:t>
            </a:r>
            <a:r>
              <a:rPr sz="1463" b="1" dirty="0">
                <a:solidFill>
                  <a:srgbClr val="000000"/>
                </a:solidFill>
                <a:latin typeface="Avenir"/>
              </a:rPr>
              <a:t> </a:t>
            </a:r>
          </a:p>
          <a:p>
            <a:pPr>
              <a:spcBef>
                <a:spcPts val="609"/>
              </a:spcBef>
            </a:pPr>
            <a:r>
              <a:rPr lang="de-DE" sz="1158" dirty="0">
                <a:solidFill>
                  <a:srgbClr val="000000"/>
                </a:solidFill>
                <a:latin typeface="Avenir"/>
              </a:rPr>
              <a:t>Mind. 1-2 Personen pro Kommune ist Voraussetzung für die Aufnahme in das Projekt. Aufgabe ist, die Projektleitung vor Ort zu übernehmen: Kontakt mit Bürgermeister, Vereinen &amp; deren „Verkehrsbotschafter“, Aktionen, Abstimmung mit Projektleitung…</a:t>
            </a:r>
          </a:p>
          <a:p>
            <a:pPr>
              <a:spcBef>
                <a:spcPts val="609"/>
              </a:spcBef>
            </a:pPr>
            <a:endParaRPr sz="731" dirty="0"/>
          </a:p>
          <a:p>
            <a:pPr>
              <a:spcBef>
                <a:spcPts val="609"/>
              </a:spcBef>
            </a:pPr>
            <a:r>
              <a:rPr lang="de-DE" sz="1463" b="1" dirty="0">
                <a:solidFill>
                  <a:srgbClr val="000000"/>
                </a:solidFill>
                <a:latin typeface="Avenir"/>
              </a:rPr>
              <a:t>"Aktivisten“</a:t>
            </a:r>
            <a:r>
              <a:rPr sz="1463" dirty="0"/>
              <a:t> </a:t>
            </a:r>
          </a:p>
          <a:p>
            <a:pPr>
              <a:spcBef>
                <a:spcPts val="609"/>
              </a:spcBef>
            </a:pPr>
            <a:r>
              <a:rPr lang="de-DE" sz="1158" dirty="0">
                <a:solidFill>
                  <a:srgbClr val="000000"/>
                </a:solidFill>
                <a:latin typeface="Avenir"/>
              </a:rPr>
              <a:t>Engagierte vor Ort z.B. im AK Klima, die die Zukunftshelfer tatkräftig bei Aktionen unterstützen und eigene Kontakte zu Vereinen &amp; Firmen einbringen…</a:t>
            </a:r>
            <a:endParaRPr sz="1158" dirty="0">
              <a:solidFill>
                <a:srgbClr val="000000"/>
              </a:solidFill>
              <a:latin typeface="Avenir"/>
            </a:endParaRPr>
          </a:p>
        </p:txBody>
      </p:sp>
      <p:pic>
        <p:nvPicPr>
          <p:cNvPr id="3" name="Grafik 2">
            <a:extLst>
              <a:ext uri="{FF2B5EF4-FFF2-40B4-BE49-F238E27FC236}">
                <a16:creationId xmlns:a16="http://schemas.microsoft.com/office/drawing/2014/main" id="{BE79011A-4801-A21C-0A37-54B6FAF762AA}"/>
              </a:ext>
            </a:extLst>
          </p:cNvPr>
          <p:cNvPicPr>
            <a:picLocks noChangeAspect="1"/>
          </p:cNvPicPr>
          <p:nvPr/>
        </p:nvPicPr>
        <p:blipFill>
          <a:blip r:embed="rId7"/>
          <a:stretch>
            <a:fillRect/>
          </a:stretch>
        </p:blipFill>
        <p:spPr>
          <a:xfrm>
            <a:off x="1704778" y="2843916"/>
            <a:ext cx="4503529" cy="2288852"/>
          </a:xfrm>
          <a:prstGeom prst="rect">
            <a:avLst/>
          </a:prstGeom>
        </p:spPr>
      </p:pic>
      <p:pic>
        <p:nvPicPr>
          <p:cNvPr id="10" name="Grafik 9">
            <a:extLst>
              <a:ext uri="{FF2B5EF4-FFF2-40B4-BE49-F238E27FC236}">
                <a16:creationId xmlns:a16="http://schemas.microsoft.com/office/drawing/2014/main" id="{D31F2F03-99C3-9733-EAF5-530F69334BBC}"/>
              </a:ext>
            </a:extLst>
          </p:cNvPr>
          <p:cNvPicPr>
            <a:picLocks noChangeAspect="1"/>
          </p:cNvPicPr>
          <p:nvPr/>
        </p:nvPicPr>
        <p:blipFill>
          <a:blip r:embed="rId8"/>
          <a:stretch>
            <a:fillRect/>
          </a:stretch>
        </p:blipFill>
        <p:spPr>
          <a:xfrm>
            <a:off x="1704778" y="1428748"/>
            <a:ext cx="4503529" cy="1133830"/>
          </a:xfrm>
          <a:prstGeom prst="rect">
            <a:avLst/>
          </a:prstGeom>
        </p:spPr>
      </p:pic>
      <p:sp>
        <p:nvSpPr>
          <p:cNvPr id="11" name="Textfeld 10">
            <a:extLst>
              <a:ext uri="{FF2B5EF4-FFF2-40B4-BE49-F238E27FC236}">
                <a16:creationId xmlns:a16="http://schemas.microsoft.com/office/drawing/2014/main" id="{321FF086-9092-40AE-AA27-4178141B1663}"/>
              </a:ext>
            </a:extLst>
          </p:cNvPr>
          <p:cNvSpPr txBox="1"/>
          <p:nvPr/>
        </p:nvSpPr>
        <p:spPr>
          <a:xfrm>
            <a:off x="4137595" y="4795176"/>
            <a:ext cx="2577531" cy="692497"/>
          </a:xfrm>
          <a:prstGeom prst="rect">
            <a:avLst/>
          </a:prstGeom>
          <a:solidFill>
            <a:srgbClr val="0099CC"/>
          </a:solidFill>
        </p:spPr>
        <p:txBody>
          <a:bodyPr wrap="square" rtlCol="0">
            <a:spAutoFit/>
          </a:bodyPr>
          <a:lstStyle/>
          <a:p>
            <a:pPr algn="ctr"/>
            <a:r>
              <a:rPr lang="de-DE" sz="1300" dirty="0">
                <a:solidFill>
                  <a:schemeClr val="bg1"/>
                </a:solidFill>
              </a:rPr>
              <a:t>Mail-Verteiler pro Kommune via MobiGeist-Domain möglich, z.B. </a:t>
            </a:r>
            <a:r>
              <a:rPr lang="de-DE" sz="1300" dirty="0">
                <a:solidFill>
                  <a:schemeClr val="bg1"/>
                </a:solidFill>
                <a:hlinkClick r:id="rId9">
                  <a:extLst>
                    <a:ext uri="{A12FA001-AC4F-418D-AE19-62706E023703}">
                      <ahyp:hlinkClr xmlns:ahyp="http://schemas.microsoft.com/office/drawing/2018/hyperlinkcolor" val="tx"/>
                    </a:ext>
                  </a:extLst>
                </a:hlinkClick>
              </a:rPr>
              <a:t>fahrmob-EK@mobigeist.de</a:t>
            </a:r>
            <a:r>
              <a:rPr lang="de-DE" sz="1300" dirty="0">
                <a:solidFill>
                  <a:schemeClr val="bg1"/>
                </a:solidFill>
              </a:rPr>
              <a:t> </a:t>
            </a:r>
          </a:p>
        </p:txBody>
      </p:sp>
      <p:sp>
        <p:nvSpPr>
          <p:cNvPr id="2" name="Textfeld 1">
            <a:extLst>
              <a:ext uri="{FF2B5EF4-FFF2-40B4-BE49-F238E27FC236}">
                <a16:creationId xmlns:a16="http://schemas.microsoft.com/office/drawing/2014/main" id="{B31980CD-0FC3-8E60-1C49-F70F2BF58A7E}"/>
              </a:ext>
            </a:extLst>
          </p:cNvPr>
          <p:cNvSpPr txBox="1"/>
          <p:nvPr/>
        </p:nvSpPr>
        <p:spPr>
          <a:xfrm>
            <a:off x="6924080" y="5350395"/>
            <a:ext cx="3974878" cy="692497"/>
          </a:xfrm>
          <a:prstGeom prst="rect">
            <a:avLst/>
          </a:prstGeom>
          <a:solidFill>
            <a:srgbClr val="0099CC"/>
          </a:solidFill>
        </p:spPr>
        <p:txBody>
          <a:bodyPr wrap="square" rtlCol="0">
            <a:spAutoFit/>
          </a:bodyPr>
          <a:lstStyle/>
          <a:p>
            <a:pPr algn="ctr"/>
            <a:r>
              <a:rPr lang="de-DE" sz="1300" dirty="0">
                <a:solidFill>
                  <a:schemeClr val="bg1"/>
                </a:solidFill>
              </a:rPr>
              <a:t>Zukunftshelfer sollten (kostenlos) Mitglied bei MobiGeist werden, damit Versicherungsschutz durch die Vereinshaftpflicht-Versicherung besteht.</a:t>
            </a:r>
          </a:p>
        </p:txBody>
      </p:sp>
    </p:spTree>
    <p:extLst>
      <p:ext uri="{BB962C8B-B14F-4D97-AF65-F5344CB8AC3E}">
        <p14:creationId xmlns:p14="http://schemas.microsoft.com/office/powerpoint/2010/main" val="1417147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36BB4-9868-6741-A856-969CC7238D53}"/>
            </a:ext>
          </a:extLst>
        </p:cNvPr>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8073392F-A302-8BCC-03F6-F17F6A0C4C1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1146096" y="0"/>
            <a:ext cx="9906000" cy="6858000"/>
          </a:xfrm>
          <a:prstGeom prst="rect">
            <a:avLst/>
          </a:prstGeom>
        </p:spPr>
      </p:pic>
      <p:pic>
        <p:nvPicPr>
          <p:cNvPr id="7" name="Inhaltsplatzhalter 6">
            <a:extLst>
              <a:ext uri="{FF2B5EF4-FFF2-40B4-BE49-F238E27FC236}">
                <a16:creationId xmlns:a16="http://schemas.microsoft.com/office/drawing/2014/main" id="{D3687108-C3FF-B598-98A6-B12769497D3D}"/>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1847255" y="1854223"/>
            <a:ext cx="557213" cy="557213"/>
          </a:xfrm>
          <a:prstGeom prst="rect">
            <a:avLst/>
          </a:prstGeom>
        </p:spPr>
      </p:pic>
      <p:sp>
        <p:nvSpPr>
          <p:cNvPr id="5" name="Foliennummernplatzhalter 4">
            <a:extLst>
              <a:ext uri="{FF2B5EF4-FFF2-40B4-BE49-F238E27FC236}">
                <a16:creationId xmlns:a16="http://schemas.microsoft.com/office/drawing/2014/main" id="{7D4CC9FF-DA78-92AC-1604-1B1C35C558B8}"/>
              </a:ext>
            </a:extLst>
          </p:cNvPr>
          <p:cNvSpPr>
            <a:spLocks noGrp="1"/>
          </p:cNvSpPr>
          <p:nvPr>
            <p:ph type="sldNum" sz="quarter" idx="12"/>
          </p:nvPr>
        </p:nvSpPr>
        <p:spPr/>
        <p:txBody>
          <a:bodyPr/>
          <a:lstStyle/>
          <a:p>
            <a:pPr rtl="0"/>
            <a:fld id="{AEAA3239-9EA4-4A65-A281-97F994456D9F}" type="slidenum">
              <a:rPr lang="en-US" smtClean="0"/>
              <a:t>3</a:t>
            </a:fld>
            <a:endParaRPr lang="en-US" dirty="0"/>
          </a:p>
        </p:txBody>
      </p:sp>
      <p:sp>
        <p:nvSpPr>
          <p:cNvPr id="15" name="Textfeld 14">
            <a:extLst>
              <a:ext uri="{FF2B5EF4-FFF2-40B4-BE49-F238E27FC236}">
                <a16:creationId xmlns:a16="http://schemas.microsoft.com/office/drawing/2014/main" id="{84FA0726-BBF9-BE40-8C61-1E2804113D66}"/>
              </a:ext>
            </a:extLst>
          </p:cNvPr>
          <p:cNvSpPr txBox="1"/>
          <p:nvPr/>
        </p:nvSpPr>
        <p:spPr>
          <a:xfrm>
            <a:off x="1638300" y="958447"/>
            <a:ext cx="9093230" cy="408598"/>
          </a:xfrm>
          <a:prstGeom prst="rect">
            <a:avLst/>
          </a:prstGeom>
          <a:noFill/>
        </p:spPr>
        <p:txBody>
          <a:bodyPr wrap="square" rtlCol="0">
            <a:noAutofit/>
          </a:bodyPr>
          <a:lstStyle/>
          <a:p>
            <a:r>
              <a:rPr lang="de-DE" sz="2925" b="1" dirty="0">
                <a:solidFill>
                  <a:srgbClr val="000000"/>
                </a:solidFill>
                <a:latin typeface="Arial" panose="020B0604020202020204" pitchFamily="34" charset="0"/>
                <a:cs typeface="Arial" panose="020B0604020202020204" pitchFamily="34" charset="0"/>
              </a:rPr>
              <a:t>6000€ Förderung bereits gesichert! Los geht´s!!</a:t>
            </a:r>
          </a:p>
        </p:txBody>
      </p:sp>
      <p:sp>
        <p:nvSpPr>
          <p:cNvPr id="16" name="Textfeld 15">
            <a:extLst>
              <a:ext uri="{FF2B5EF4-FFF2-40B4-BE49-F238E27FC236}">
                <a16:creationId xmlns:a16="http://schemas.microsoft.com/office/drawing/2014/main" id="{C4E708AF-4B8A-A5A7-F167-B238A64277AD}"/>
              </a:ext>
            </a:extLst>
          </p:cNvPr>
          <p:cNvSpPr txBox="1"/>
          <p:nvPr/>
        </p:nvSpPr>
        <p:spPr>
          <a:xfrm>
            <a:off x="2590206" y="1854224"/>
            <a:ext cx="3095625" cy="1511777"/>
          </a:xfrm>
          <a:prstGeom prst="rect">
            <a:avLst/>
          </a:prstGeom>
          <a:noFill/>
        </p:spPr>
        <p:txBody>
          <a:bodyPr wrap="square" rtlCol="0">
            <a:normAutofit/>
          </a:bodyPr>
          <a:lstStyle/>
          <a:p>
            <a:r>
              <a:rPr lang="de-DE" sz="1280" b="1" dirty="0">
                <a:solidFill>
                  <a:srgbClr val="000000"/>
                </a:solidFill>
                <a:latin typeface="Avenir"/>
              </a:rPr>
              <a:t>Allianz für Beteiligung: Beteiligungstaler</a:t>
            </a:r>
            <a:endParaRPr sz="1463" dirty="0"/>
          </a:p>
          <a:p>
            <a:pPr>
              <a:spcBef>
                <a:spcPts val="731"/>
              </a:spcBef>
            </a:pPr>
            <a:r>
              <a:rPr lang="de-DE" sz="1158" b="1" dirty="0">
                <a:solidFill>
                  <a:schemeClr val="bg1"/>
                </a:solidFill>
                <a:highlight>
                  <a:srgbClr val="0099CC"/>
                </a:highlight>
                <a:latin typeface="Avenir"/>
              </a:rPr>
              <a:t>3 * 2000€ Förderung wurden bereits genehmigt für Bad Krozingen, Ehrenkirchen &amp; Bollschweil, </a:t>
            </a:r>
            <a:r>
              <a:rPr lang="de-DE" sz="1158" dirty="0">
                <a:solidFill>
                  <a:srgbClr val="000000"/>
                </a:solidFill>
                <a:latin typeface="Avenir"/>
              </a:rPr>
              <a:t>davon 2000€ für die Nutzung der fahrmob-Plattform und 4000€ für Öffentlichkeitsarbeit (Materialien &amp; Veranstaltungen)! Förderzeitraum 6 Monate bis Mitte Aug. 2026.</a:t>
            </a:r>
          </a:p>
          <a:p>
            <a:pPr>
              <a:spcBef>
                <a:spcPts val="731"/>
              </a:spcBef>
            </a:pPr>
            <a:endParaRPr lang="de-DE" sz="1463" dirty="0"/>
          </a:p>
        </p:txBody>
      </p:sp>
      <p:sp>
        <p:nvSpPr>
          <p:cNvPr id="19" name="Textfeld 18">
            <a:extLst>
              <a:ext uri="{FF2B5EF4-FFF2-40B4-BE49-F238E27FC236}">
                <a16:creationId xmlns:a16="http://schemas.microsoft.com/office/drawing/2014/main" id="{6AE137F2-266E-9504-E69B-167157C02D68}"/>
              </a:ext>
            </a:extLst>
          </p:cNvPr>
          <p:cNvSpPr txBox="1"/>
          <p:nvPr/>
        </p:nvSpPr>
        <p:spPr>
          <a:xfrm>
            <a:off x="6911451" y="5361894"/>
            <a:ext cx="3448773" cy="336771"/>
          </a:xfrm>
          <a:prstGeom prst="rect">
            <a:avLst/>
          </a:prstGeom>
          <a:noFill/>
        </p:spPr>
        <p:txBody>
          <a:bodyPr wrap="square" rtlCol="0">
            <a:normAutofit/>
          </a:bodyPr>
          <a:lstStyle/>
          <a:p>
            <a:r>
              <a:rPr lang="de-DE" sz="1158" dirty="0">
                <a:solidFill>
                  <a:srgbClr val="000000"/>
                </a:solidFill>
                <a:latin typeface="Avenir"/>
                <a:hlinkClick r:id="rId7"/>
              </a:rPr>
              <a:t>www.neue-mobilitaet-bw.de/hier-bei-dir</a:t>
            </a:r>
            <a:r>
              <a:rPr lang="de-DE" sz="1158" dirty="0">
                <a:solidFill>
                  <a:srgbClr val="000000"/>
                </a:solidFill>
                <a:latin typeface="Avenir"/>
              </a:rPr>
              <a:t>  </a:t>
            </a:r>
            <a:endParaRPr lang="de-DE" sz="1463" dirty="0"/>
          </a:p>
        </p:txBody>
      </p:sp>
      <p:pic>
        <p:nvPicPr>
          <p:cNvPr id="4" name="Grafik 3" descr="An icon of a coin stack with a checkmark, symbolizing economic viability and cost-effectiveness, vector illustration with a transparent background">
            <a:extLst>
              <a:ext uri="{FF2B5EF4-FFF2-40B4-BE49-F238E27FC236}">
                <a16:creationId xmlns:a16="http://schemas.microsoft.com/office/drawing/2014/main" id="{95F5E2A8-B50E-419F-C3D9-607E0695FD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5603" y="1939353"/>
            <a:ext cx="386953" cy="386953"/>
          </a:xfrm>
          <a:prstGeom prst="rect">
            <a:avLst/>
          </a:prstGeom>
        </p:spPr>
      </p:pic>
      <p:pic>
        <p:nvPicPr>
          <p:cNvPr id="20" name="Inhaltsplatzhalter 6">
            <a:extLst>
              <a:ext uri="{FF2B5EF4-FFF2-40B4-BE49-F238E27FC236}">
                <a16:creationId xmlns:a16="http://schemas.microsoft.com/office/drawing/2014/main" id="{2C8359F4-19ED-01F1-A9C5-CA6EF664F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1738" y="1854223"/>
            <a:ext cx="557213" cy="557213"/>
          </a:xfrm>
          <a:prstGeom prst="rect">
            <a:avLst/>
          </a:prstGeom>
        </p:spPr>
      </p:pic>
      <p:sp>
        <p:nvSpPr>
          <p:cNvPr id="21" name="Textfeld 20">
            <a:extLst>
              <a:ext uri="{FF2B5EF4-FFF2-40B4-BE49-F238E27FC236}">
                <a16:creationId xmlns:a16="http://schemas.microsoft.com/office/drawing/2014/main" id="{79C6D049-33AC-DC1E-8422-2BFBFD03C961}"/>
              </a:ext>
            </a:extLst>
          </p:cNvPr>
          <p:cNvSpPr txBox="1"/>
          <p:nvPr/>
        </p:nvSpPr>
        <p:spPr>
          <a:xfrm>
            <a:off x="7024688" y="1854222"/>
            <a:ext cx="3529013" cy="1574778"/>
          </a:xfrm>
          <a:prstGeom prst="rect">
            <a:avLst/>
          </a:prstGeom>
          <a:noFill/>
        </p:spPr>
        <p:txBody>
          <a:bodyPr wrap="square" rtlCol="0">
            <a:normAutofit lnSpcReduction="10000"/>
          </a:bodyPr>
          <a:lstStyle/>
          <a:p>
            <a:r>
              <a:rPr lang="de-DE" sz="1280" b="1" dirty="0">
                <a:solidFill>
                  <a:srgbClr val="000000"/>
                </a:solidFill>
                <a:latin typeface="Avenir"/>
              </a:rPr>
              <a:t>Werbung „Hier bei Dir“</a:t>
            </a:r>
            <a:endParaRPr sz="1463" dirty="0"/>
          </a:p>
          <a:p>
            <a:pPr>
              <a:spcBef>
                <a:spcPts val="731"/>
              </a:spcBef>
            </a:pPr>
            <a:r>
              <a:rPr lang="de-DE" sz="1158" dirty="0">
                <a:solidFill>
                  <a:srgbClr val="000000"/>
                </a:solidFill>
                <a:latin typeface="Avenir"/>
              </a:rPr>
              <a:t>Initiative “Neue Mobilität“ des Ministeriums für Verkehr BW zur sichtbaren Kommunikation der Verkehrswende. „</a:t>
            </a:r>
            <a:r>
              <a:rPr lang="de-DE" sz="1158" dirty="0">
                <a:solidFill>
                  <a:srgbClr val="000000"/>
                </a:solidFill>
                <a:latin typeface="Avenir"/>
                <a:hlinkClick r:id="rId10"/>
              </a:rPr>
              <a:t>Hier bei Dir</a:t>
            </a:r>
            <a:r>
              <a:rPr lang="de-DE" sz="1158" dirty="0">
                <a:solidFill>
                  <a:srgbClr val="000000"/>
                </a:solidFill>
                <a:latin typeface="Avenir"/>
              </a:rPr>
              <a:t>“ </a:t>
            </a:r>
            <a:r>
              <a:rPr lang="de-DE" sz="1138" dirty="0">
                <a:solidFill>
                  <a:srgbClr val="000000"/>
                </a:solidFill>
                <a:latin typeface="Avenir"/>
              </a:rPr>
              <a:t>unterstützt mit Kommunikations-materialien und Sichtbarkeit – online, auf Plakaten, in sozialen Medien und auf weiteren Kanälen. </a:t>
            </a:r>
          </a:p>
          <a:p>
            <a:pPr>
              <a:spcBef>
                <a:spcPts val="731"/>
              </a:spcBef>
            </a:pPr>
            <a:r>
              <a:rPr lang="de-DE" sz="1138" dirty="0">
                <a:solidFill>
                  <a:srgbClr val="000000"/>
                </a:solidFill>
                <a:latin typeface="Avenir"/>
              </a:rPr>
              <a:t>Gemeinsamer Antrag für die Region möglich.</a:t>
            </a:r>
          </a:p>
        </p:txBody>
      </p:sp>
      <p:pic>
        <p:nvPicPr>
          <p:cNvPr id="23" name="Grafik 22" descr="An icon of a cityscape with a bus, bike lane, and trees, representing infrastructure and environmental conditions, with a transparent background">
            <a:extLst>
              <a:ext uri="{FF2B5EF4-FFF2-40B4-BE49-F238E27FC236}">
                <a16:creationId xmlns:a16="http://schemas.microsoft.com/office/drawing/2014/main" id="{04331A32-AFEE-2DF1-19C2-0B318D4C46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6868" y="1939353"/>
            <a:ext cx="386953" cy="386953"/>
          </a:xfrm>
          <a:prstGeom prst="rect">
            <a:avLst/>
          </a:prstGeom>
        </p:spPr>
      </p:pic>
      <p:pic>
        <p:nvPicPr>
          <p:cNvPr id="25" name="Grafik 24" descr="Ein Bild, das Grafiken, Grafikdesign, Schrift, Design enthält.&#10;&#10;KI-generierte Inhalte können fehlerhaft sein.">
            <a:extLst>
              <a:ext uri="{FF2B5EF4-FFF2-40B4-BE49-F238E27FC236}">
                <a16:creationId xmlns:a16="http://schemas.microsoft.com/office/drawing/2014/main" id="{499B761D-4412-2E29-9AC4-F3EBE9DA09A0}"/>
              </a:ext>
            </a:extLst>
          </p:cNvPr>
          <p:cNvPicPr>
            <a:picLocks noChangeAspect="1"/>
          </p:cNvPicPr>
          <p:nvPr/>
        </p:nvPicPr>
        <p:blipFill>
          <a:blip r:embed="rId13"/>
          <a:stretch>
            <a:fillRect/>
          </a:stretch>
        </p:blipFill>
        <p:spPr>
          <a:xfrm>
            <a:off x="1754386" y="3418981"/>
            <a:ext cx="969438" cy="1168054"/>
          </a:xfrm>
          <a:prstGeom prst="rect">
            <a:avLst/>
          </a:prstGeom>
        </p:spPr>
      </p:pic>
      <p:sp>
        <p:nvSpPr>
          <p:cNvPr id="26" name="Textfeld 25">
            <a:extLst>
              <a:ext uri="{FF2B5EF4-FFF2-40B4-BE49-F238E27FC236}">
                <a16:creationId xmlns:a16="http://schemas.microsoft.com/office/drawing/2014/main" id="{CE78A4A8-18DE-DDFE-012D-AE3421DC63AD}"/>
              </a:ext>
            </a:extLst>
          </p:cNvPr>
          <p:cNvSpPr txBox="1"/>
          <p:nvPr/>
        </p:nvSpPr>
        <p:spPr>
          <a:xfrm>
            <a:off x="1638301" y="4699374"/>
            <a:ext cx="1346597" cy="692497"/>
          </a:xfrm>
          <a:prstGeom prst="rect">
            <a:avLst/>
          </a:prstGeom>
          <a:noFill/>
        </p:spPr>
        <p:txBody>
          <a:bodyPr wrap="square" rtlCol="0">
            <a:spAutoFit/>
          </a:bodyPr>
          <a:lstStyle/>
          <a:p>
            <a:r>
              <a:rPr lang="de-DE" sz="975" dirty="0">
                <a:hlinkClick r:id="rId14"/>
              </a:rPr>
              <a:t>www.allianz-fuer-beteiligung.de/ </a:t>
            </a:r>
            <a:r>
              <a:rPr lang="de-DE" sz="975" dirty="0" err="1">
                <a:hlinkClick r:id="rId14"/>
              </a:rPr>
              <a:t>foerderprogramme</a:t>
            </a:r>
            <a:r>
              <a:rPr lang="de-DE" sz="975" dirty="0">
                <a:hlinkClick r:id="rId14"/>
              </a:rPr>
              <a:t>/</a:t>
            </a:r>
          </a:p>
          <a:p>
            <a:r>
              <a:rPr lang="de-DE" sz="975" dirty="0" err="1">
                <a:hlinkClick r:id="rId14"/>
              </a:rPr>
              <a:t>beteiligungstaler</a:t>
            </a:r>
            <a:r>
              <a:rPr lang="de-DE" sz="975" dirty="0">
                <a:hlinkClick r:id="rId14"/>
              </a:rPr>
              <a:t>/</a:t>
            </a:r>
            <a:endParaRPr lang="de-DE" sz="975" dirty="0"/>
          </a:p>
        </p:txBody>
      </p:sp>
      <p:pic>
        <p:nvPicPr>
          <p:cNvPr id="33" name="Grafik 32" descr="Ein Bild, das Text, Schrift, gelb, Screenshot enthält.&#10;&#10;KI-generierte Inhalte können fehlerhaft sein.">
            <a:extLst>
              <a:ext uri="{FF2B5EF4-FFF2-40B4-BE49-F238E27FC236}">
                <a16:creationId xmlns:a16="http://schemas.microsoft.com/office/drawing/2014/main" id="{9A0FD048-48CE-BA06-D1EA-ED7BB1CD5D8A}"/>
              </a:ext>
            </a:extLst>
          </p:cNvPr>
          <p:cNvPicPr>
            <a:picLocks noChangeAspect="1"/>
          </p:cNvPicPr>
          <p:nvPr/>
        </p:nvPicPr>
        <p:blipFill>
          <a:blip r:embed="rId15"/>
          <a:stretch>
            <a:fillRect/>
          </a:stretch>
        </p:blipFill>
        <p:spPr>
          <a:xfrm>
            <a:off x="6911451" y="4873349"/>
            <a:ext cx="1995280" cy="508671"/>
          </a:xfrm>
          <a:prstGeom prst="rect">
            <a:avLst/>
          </a:prstGeom>
        </p:spPr>
      </p:pic>
      <p:pic>
        <p:nvPicPr>
          <p:cNvPr id="35" name="Grafik 34" descr="Ein Bild, das Text, draußen, Reklametafel, Himmel enthält.&#10;&#10;KI-generierte Inhalte können fehlerhaft sein.">
            <a:extLst>
              <a:ext uri="{FF2B5EF4-FFF2-40B4-BE49-F238E27FC236}">
                <a16:creationId xmlns:a16="http://schemas.microsoft.com/office/drawing/2014/main" id="{38E29441-B0D0-BC8B-357D-ED6D39BE245F}"/>
              </a:ext>
            </a:extLst>
          </p:cNvPr>
          <p:cNvPicPr>
            <a:picLocks noChangeAspect="1"/>
          </p:cNvPicPr>
          <p:nvPr/>
        </p:nvPicPr>
        <p:blipFill>
          <a:blip r:embed="rId16"/>
          <a:stretch>
            <a:fillRect/>
          </a:stretch>
        </p:blipFill>
        <p:spPr>
          <a:xfrm>
            <a:off x="6911451" y="3460082"/>
            <a:ext cx="1193119" cy="1292545"/>
          </a:xfrm>
          <a:prstGeom prst="rect">
            <a:avLst/>
          </a:prstGeom>
        </p:spPr>
      </p:pic>
      <p:pic>
        <p:nvPicPr>
          <p:cNvPr id="37" name="Grafik 36" descr="Ein Bild, das Screenshot, Diagramm, Design enthält.&#10;&#10;KI-generierte Inhalte können fehlerhaft sein.">
            <a:extLst>
              <a:ext uri="{FF2B5EF4-FFF2-40B4-BE49-F238E27FC236}">
                <a16:creationId xmlns:a16="http://schemas.microsoft.com/office/drawing/2014/main" id="{F9D2AD7B-1F13-9B21-B54F-40EC23BC6B88}"/>
              </a:ext>
            </a:extLst>
          </p:cNvPr>
          <p:cNvPicPr>
            <a:picLocks noChangeAspect="1"/>
          </p:cNvPicPr>
          <p:nvPr/>
        </p:nvPicPr>
        <p:blipFill>
          <a:blip r:embed="rId17"/>
          <a:stretch>
            <a:fillRect/>
          </a:stretch>
        </p:blipFill>
        <p:spPr>
          <a:xfrm>
            <a:off x="8104570" y="3460082"/>
            <a:ext cx="2333045" cy="1292545"/>
          </a:xfrm>
          <a:prstGeom prst="rect">
            <a:avLst/>
          </a:prstGeom>
        </p:spPr>
      </p:pic>
      <p:sp>
        <p:nvSpPr>
          <p:cNvPr id="2" name="Textfeld 1">
            <a:extLst>
              <a:ext uri="{FF2B5EF4-FFF2-40B4-BE49-F238E27FC236}">
                <a16:creationId xmlns:a16="http://schemas.microsoft.com/office/drawing/2014/main" id="{ECBA2F11-C9E2-CBA6-8AFD-87CEDD4DAF75}"/>
              </a:ext>
            </a:extLst>
          </p:cNvPr>
          <p:cNvSpPr txBox="1"/>
          <p:nvPr/>
        </p:nvSpPr>
        <p:spPr>
          <a:xfrm rot="704971">
            <a:off x="9470458" y="4765672"/>
            <a:ext cx="1097147" cy="542584"/>
          </a:xfrm>
          <a:prstGeom prst="rect">
            <a:avLst/>
          </a:prstGeom>
          <a:solidFill>
            <a:srgbClr val="0099CC"/>
          </a:solidFill>
        </p:spPr>
        <p:txBody>
          <a:bodyPr wrap="square" rtlCol="0">
            <a:spAutoFit/>
          </a:bodyPr>
          <a:lstStyle/>
          <a:p>
            <a:r>
              <a:rPr lang="de-DE" sz="1463" dirty="0">
                <a:solidFill>
                  <a:schemeClr val="bg1"/>
                </a:solidFill>
              </a:rPr>
              <a:t>Status: angefragt</a:t>
            </a:r>
          </a:p>
        </p:txBody>
      </p:sp>
      <p:pic>
        <p:nvPicPr>
          <p:cNvPr id="8" name="Grafik 7">
            <a:extLst>
              <a:ext uri="{FF2B5EF4-FFF2-40B4-BE49-F238E27FC236}">
                <a16:creationId xmlns:a16="http://schemas.microsoft.com/office/drawing/2014/main" id="{06088597-DF15-E430-CA85-FA3F290A6E36}"/>
              </a:ext>
            </a:extLst>
          </p:cNvPr>
          <p:cNvPicPr>
            <a:picLocks noChangeAspect="1"/>
          </p:cNvPicPr>
          <p:nvPr/>
        </p:nvPicPr>
        <p:blipFill>
          <a:blip r:embed="rId18"/>
          <a:stretch>
            <a:fillRect/>
          </a:stretch>
        </p:blipFill>
        <p:spPr>
          <a:xfrm>
            <a:off x="2984897" y="3429001"/>
            <a:ext cx="2781058" cy="1932893"/>
          </a:xfrm>
          <a:prstGeom prst="rect">
            <a:avLst/>
          </a:prstGeom>
        </p:spPr>
      </p:pic>
    </p:spTree>
    <p:extLst>
      <p:ext uri="{BB962C8B-B14F-4D97-AF65-F5344CB8AC3E}">
        <p14:creationId xmlns:p14="http://schemas.microsoft.com/office/powerpoint/2010/main" val="366986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399E0-20FD-512D-B5DD-236D79A3B02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B3C2C89-E026-5EBC-D383-89F3C0B3E434}"/>
              </a:ext>
            </a:extLst>
          </p:cNvPr>
          <p:cNvSpPr>
            <a:spLocks noGrp="1"/>
          </p:cNvSpPr>
          <p:nvPr>
            <p:ph type="sldNum" sz="quarter" idx="12"/>
          </p:nvPr>
        </p:nvSpPr>
        <p:spPr/>
        <p:txBody>
          <a:bodyPr/>
          <a:lstStyle/>
          <a:p>
            <a:pPr rtl="0"/>
            <a:fld id="{AEAA3239-9EA4-4A65-A281-97F994456D9F}" type="slidenum">
              <a:rPr lang="en-US" smtClean="0"/>
              <a:t>4</a:t>
            </a:fld>
            <a:endParaRPr lang="en-US" dirty="0"/>
          </a:p>
        </p:txBody>
      </p:sp>
      <p:sp>
        <p:nvSpPr>
          <p:cNvPr id="15" name="Textfeld 14">
            <a:extLst>
              <a:ext uri="{FF2B5EF4-FFF2-40B4-BE49-F238E27FC236}">
                <a16:creationId xmlns:a16="http://schemas.microsoft.com/office/drawing/2014/main" id="{35A6B578-F612-3CFF-7946-7EB196233469}"/>
              </a:ext>
            </a:extLst>
          </p:cNvPr>
          <p:cNvSpPr txBox="1"/>
          <p:nvPr/>
        </p:nvSpPr>
        <p:spPr>
          <a:xfrm>
            <a:off x="500163" y="821042"/>
            <a:ext cx="8915400" cy="408598"/>
          </a:xfrm>
          <a:prstGeom prst="rect">
            <a:avLst/>
          </a:prstGeom>
          <a:noFill/>
        </p:spPr>
        <p:txBody>
          <a:bodyPr wrap="square" rtlCol="0">
            <a:normAutofit fontScale="92500" lnSpcReduction="20000"/>
          </a:bodyPr>
          <a:lstStyle/>
          <a:p>
            <a:r>
              <a:rPr lang="de-DE" sz="2681" dirty="0">
                <a:solidFill>
                  <a:srgbClr val="000000"/>
                </a:solidFill>
                <a:latin typeface="Arial" panose="020B0604020202020204" pitchFamily="34" charset="0"/>
                <a:cs typeface="Arial" panose="020B0604020202020204" pitchFamily="34" charset="0"/>
              </a:rPr>
              <a:t>Nächste Schritte in den Kommunen – am Bsp. Bad Krozingen</a:t>
            </a:r>
          </a:p>
        </p:txBody>
      </p:sp>
      <p:graphicFrame>
        <p:nvGraphicFramePr>
          <p:cNvPr id="2" name="Tabelle 1">
            <a:extLst>
              <a:ext uri="{FF2B5EF4-FFF2-40B4-BE49-F238E27FC236}">
                <a16:creationId xmlns:a16="http://schemas.microsoft.com/office/drawing/2014/main" id="{48C5C281-9407-B50D-A838-D96A206B8831}"/>
              </a:ext>
            </a:extLst>
          </p:cNvPr>
          <p:cNvGraphicFramePr>
            <a:graphicFrameLocks noGrp="1"/>
          </p:cNvGraphicFramePr>
          <p:nvPr>
            <p:extLst>
              <p:ext uri="{D42A27DB-BD31-4B8C-83A1-F6EECF244321}">
                <p14:modId xmlns:p14="http://schemas.microsoft.com/office/powerpoint/2010/main" val="2415839607"/>
              </p:ext>
            </p:extLst>
          </p:nvPr>
        </p:nvGraphicFramePr>
        <p:xfrm>
          <a:off x="359923" y="1583761"/>
          <a:ext cx="8946205" cy="3566168"/>
        </p:xfrm>
        <a:graphic>
          <a:graphicData uri="http://schemas.openxmlformats.org/drawingml/2006/table">
            <a:tbl>
              <a:tblPr firstRow="1" bandRow="1">
                <a:tableStyleId>{00A15C55-8517-42AA-B614-E9B94910E393}</a:tableStyleId>
              </a:tblPr>
              <a:tblGrid>
                <a:gridCol w="4383879">
                  <a:extLst>
                    <a:ext uri="{9D8B030D-6E8A-4147-A177-3AD203B41FA5}">
                      <a16:colId xmlns:a16="http://schemas.microsoft.com/office/drawing/2014/main" val="329460518"/>
                    </a:ext>
                  </a:extLst>
                </a:gridCol>
                <a:gridCol w="4562326">
                  <a:extLst>
                    <a:ext uri="{9D8B030D-6E8A-4147-A177-3AD203B41FA5}">
                      <a16:colId xmlns:a16="http://schemas.microsoft.com/office/drawing/2014/main" val="2413013571"/>
                    </a:ext>
                  </a:extLst>
                </a:gridCol>
              </a:tblGrid>
              <a:tr h="301308">
                <a:tc>
                  <a:txBody>
                    <a:bodyPr/>
                    <a:lstStyle/>
                    <a:p>
                      <a:r>
                        <a:rPr lang="de-DE" sz="1500" dirty="0"/>
                        <a:t>Orga-Punkte</a:t>
                      </a:r>
                    </a:p>
                  </a:txBody>
                  <a:tcPr marL="74295" marR="74295" marT="37148" marB="37148"/>
                </a:tc>
                <a:tc>
                  <a:txBody>
                    <a:bodyPr/>
                    <a:lstStyle/>
                    <a:p>
                      <a:r>
                        <a:rPr lang="de-DE" sz="1500" dirty="0"/>
                        <a:t>Bsp. Bad Krozingen</a:t>
                      </a:r>
                    </a:p>
                  </a:txBody>
                  <a:tcPr marL="74295" marR="74295" marT="37148" marB="37148"/>
                </a:tc>
                <a:extLst>
                  <a:ext uri="{0D108BD9-81ED-4DB2-BD59-A6C34878D82A}">
                    <a16:rowId xmlns:a16="http://schemas.microsoft.com/office/drawing/2014/main" val="1433704657"/>
                  </a:ext>
                </a:extLst>
              </a:tr>
              <a:tr h="470535">
                <a:tc>
                  <a:txBody>
                    <a:bodyPr/>
                    <a:lstStyle/>
                    <a:p>
                      <a:r>
                        <a:rPr lang="de-DE" sz="1500" dirty="0"/>
                        <a:t>Info Bürgermeister/ Verwaltung / Gemeinderat</a:t>
                      </a:r>
                    </a:p>
                  </a:txBody>
                  <a:tcPr marL="74295" marR="74295" marT="37148" marB="37148"/>
                </a:tc>
                <a:tc>
                  <a:txBody>
                    <a:bodyPr/>
                    <a:lstStyle/>
                    <a:p>
                      <a:r>
                        <a:rPr lang="de-DE" sz="1300" dirty="0"/>
                        <a:t>Info &amp; Abstimmung </a:t>
                      </a:r>
                      <a:r>
                        <a:rPr lang="de-DE" sz="1300" dirty="0" err="1"/>
                        <a:t>Ref</a:t>
                      </a:r>
                      <a:r>
                        <a:rPr lang="de-DE" sz="1300" dirty="0"/>
                        <a:t>. OB/Umweltamt 20.2.; GR-Info 24.2., Klärung Unterstützungsmöglichkeiten der Kommune </a:t>
                      </a:r>
                    </a:p>
                  </a:txBody>
                  <a:tcPr marL="74295" marR="74295" marT="37148" marB="37148"/>
                </a:tc>
                <a:extLst>
                  <a:ext uri="{0D108BD9-81ED-4DB2-BD59-A6C34878D82A}">
                    <a16:rowId xmlns:a16="http://schemas.microsoft.com/office/drawing/2014/main" val="4112066689"/>
                  </a:ext>
                </a:extLst>
              </a:tr>
              <a:tr h="520065">
                <a:tc>
                  <a:txBody>
                    <a:bodyPr/>
                    <a:lstStyle/>
                    <a:p>
                      <a:r>
                        <a:rPr lang="de-DE" sz="1500" dirty="0"/>
                        <a:t>Nutzung Musteranschreiben, Flyer für Multiplikatoren (Vereine, Firmen, Schulen/</a:t>
                      </a:r>
                      <a:r>
                        <a:rPr lang="de-DE" sz="1500" dirty="0" err="1"/>
                        <a:t>KiTas</a:t>
                      </a:r>
                      <a:r>
                        <a:rPr lang="de-DE" sz="1500" dirty="0"/>
                        <a:t>)</a:t>
                      </a:r>
                    </a:p>
                  </a:txBody>
                  <a:tcPr marL="74295" marR="74295" marT="37148" marB="37148"/>
                </a:tc>
                <a:tc>
                  <a:txBody>
                    <a:bodyPr/>
                    <a:lstStyle/>
                    <a:p>
                      <a:r>
                        <a:rPr lang="de-DE" sz="1300" dirty="0"/>
                        <a:t>Anschreiben &amp; Breisgau-Flyer entworfen,</a:t>
                      </a:r>
                    </a:p>
                    <a:p>
                      <a:r>
                        <a:rPr lang="de-DE" sz="1300" dirty="0"/>
                        <a:t>Verwaltung verschickt Mails an Multiplikatoren</a:t>
                      </a:r>
                    </a:p>
                  </a:txBody>
                  <a:tcPr marL="74295" marR="74295" marT="37148" marB="37148"/>
                </a:tc>
                <a:extLst>
                  <a:ext uri="{0D108BD9-81ED-4DB2-BD59-A6C34878D82A}">
                    <a16:rowId xmlns:a16="http://schemas.microsoft.com/office/drawing/2014/main" val="1145619967"/>
                  </a:ext>
                </a:extLst>
              </a:tr>
              <a:tr h="470535">
                <a:tc>
                  <a:txBody>
                    <a:bodyPr/>
                    <a:lstStyle/>
                    <a:p>
                      <a:r>
                        <a:rPr lang="de-DE" sz="1500" dirty="0"/>
                        <a:t>Terminierung Info-Veranstaltung f. Multiplikatoren</a:t>
                      </a:r>
                    </a:p>
                  </a:txBody>
                  <a:tcPr marL="74295" marR="74295" marT="37148" marB="37148"/>
                </a:tc>
                <a:tc>
                  <a:txBody>
                    <a:bodyPr/>
                    <a:lstStyle/>
                    <a:p>
                      <a:r>
                        <a:rPr lang="de-DE" sz="1300" dirty="0"/>
                        <a:t>Veranstalter: Stadt &amp; MobiGeist, Ende März, Hinweis im o.g. Anschreiben: Info / Demo Nutzung / Fragen</a:t>
                      </a:r>
                    </a:p>
                  </a:txBody>
                  <a:tcPr marL="74295" marR="74295" marT="37148" marB="37148"/>
                </a:tc>
                <a:extLst>
                  <a:ext uri="{0D108BD9-81ED-4DB2-BD59-A6C34878D82A}">
                    <a16:rowId xmlns:a16="http://schemas.microsoft.com/office/drawing/2014/main" val="763425631"/>
                  </a:ext>
                </a:extLst>
              </a:tr>
              <a:tr h="668655">
                <a:tc>
                  <a:txBody>
                    <a:bodyPr/>
                    <a:lstStyle/>
                    <a:p>
                      <a:r>
                        <a:rPr lang="de-DE" sz="1500" dirty="0"/>
                        <a:t>Öffentlichkeitsarbeit: Kommune &amp; Projektleitung</a:t>
                      </a:r>
                    </a:p>
                  </a:txBody>
                  <a:tcPr marL="74295" marR="74295" marT="37148" marB="37148"/>
                </a:tc>
                <a:tc>
                  <a:txBody>
                    <a:bodyPr/>
                    <a:lstStyle/>
                    <a:p>
                      <a:r>
                        <a:rPr lang="de-DE" sz="1300" dirty="0"/>
                        <a:t>Nutzung kommunaler Kanäle (Amtsblatt, Webseite, Social Media…), Abstimmung mit Werbematerial des Projekts (</a:t>
                      </a:r>
                      <a:r>
                        <a:rPr lang="de-DE" sz="1300" dirty="0" err="1"/>
                        <a:t>Bet</a:t>
                      </a:r>
                      <a:r>
                        <a:rPr lang="de-DE" sz="1300" dirty="0"/>
                        <a:t>.-Taler, „Hier bei Dir“), Bauzäune f. Banner verfügbar?</a:t>
                      </a:r>
                    </a:p>
                  </a:txBody>
                  <a:tcPr marL="74295" marR="74295" marT="37148" marB="37148"/>
                </a:tc>
                <a:extLst>
                  <a:ext uri="{0D108BD9-81ED-4DB2-BD59-A6C34878D82A}">
                    <a16:rowId xmlns:a16="http://schemas.microsoft.com/office/drawing/2014/main" val="4114917894"/>
                  </a:ext>
                </a:extLst>
              </a:tr>
              <a:tr h="301308">
                <a:tc>
                  <a:txBody>
                    <a:bodyPr/>
                    <a:lstStyle/>
                    <a:p>
                      <a:r>
                        <a:rPr lang="de-DE" sz="1500" dirty="0"/>
                        <a:t>Anlegen von Veranstaltungen in fahrmob</a:t>
                      </a:r>
                    </a:p>
                  </a:txBody>
                  <a:tcPr marL="74295" marR="74295" marT="37148" marB="37148"/>
                </a:tc>
                <a:tc>
                  <a:txBody>
                    <a:bodyPr/>
                    <a:lstStyle/>
                    <a:p>
                      <a:r>
                        <a:rPr lang="de-DE" sz="1300" dirty="0"/>
                        <a:t>Eigene Beispiele, Termin m. GF Kur- &amp; Bäder GmbH am 3.3.</a:t>
                      </a:r>
                    </a:p>
                  </a:txBody>
                  <a:tcPr marL="74295" marR="74295" marT="37148" marB="37148"/>
                </a:tc>
                <a:extLst>
                  <a:ext uri="{0D108BD9-81ED-4DB2-BD59-A6C34878D82A}">
                    <a16:rowId xmlns:a16="http://schemas.microsoft.com/office/drawing/2014/main" val="4248047114"/>
                  </a:ext>
                </a:extLst>
              </a:tr>
              <a:tr h="301308">
                <a:tc>
                  <a:txBody>
                    <a:bodyPr/>
                    <a:lstStyle/>
                    <a:p>
                      <a:r>
                        <a:rPr lang="de-DE" sz="1500" dirty="0"/>
                        <a:t>Nutzung der Kommunen &amp; AK Klimas</a:t>
                      </a:r>
                    </a:p>
                  </a:txBody>
                  <a:tcPr marL="74295" marR="74295" marT="37148" marB="37148"/>
                </a:tc>
                <a:tc>
                  <a:txBody>
                    <a:bodyPr/>
                    <a:lstStyle/>
                    <a:p>
                      <a:r>
                        <a:rPr lang="de-DE" sz="1300" dirty="0"/>
                        <a:t>Nutzer für Plattform gewinnen (z.B. Mitarbeiter Stadt)</a:t>
                      </a:r>
                    </a:p>
                  </a:txBody>
                  <a:tcPr marL="74295" marR="74295" marT="37148" marB="37148"/>
                </a:tc>
                <a:extLst>
                  <a:ext uri="{0D108BD9-81ED-4DB2-BD59-A6C34878D82A}">
                    <a16:rowId xmlns:a16="http://schemas.microsoft.com/office/drawing/2014/main" val="3224220427"/>
                  </a:ext>
                </a:extLst>
              </a:tr>
              <a:tr h="470535">
                <a:tc>
                  <a:txBody>
                    <a:bodyPr/>
                    <a:lstStyle/>
                    <a:p>
                      <a:r>
                        <a:rPr lang="de-DE" sz="2000" b="1" dirty="0"/>
                        <a:t>Vorbereitung öffentlicher </a:t>
                      </a:r>
                      <a:r>
                        <a:rPr lang="de-DE" sz="2000" b="1" dirty="0" err="1"/>
                        <a:t>Startschuß</a:t>
                      </a:r>
                      <a:endParaRPr lang="de-DE" sz="2000" b="1" dirty="0"/>
                    </a:p>
                  </a:txBody>
                  <a:tcPr marL="74295" marR="74295" marT="37148" marB="37148"/>
                </a:tc>
                <a:tc>
                  <a:txBody>
                    <a:bodyPr/>
                    <a:lstStyle/>
                    <a:p>
                      <a:r>
                        <a:rPr lang="de-DE" sz="1600" b="1" dirty="0"/>
                        <a:t>SO 12. April </a:t>
                      </a:r>
                      <a:r>
                        <a:rPr lang="de-DE" sz="1300" dirty="0"/>
                        <a:t>„Alternative Mobilitätsmeile“ BK mit Presse, Plakatierung, Bauzaun-Bannern, Auslage Flyer, …</a:t>
                      </a:r>
                    </a:p>
                  </a:txBody>
                  <a:tcPr marL="74295" marR="74295" marT="37148" marB="37148"/>
                </a:tc>
                <a:extLst>
                  <a:ext uri="{0D108BD9-81ED-4DB2-BD59-A6C34878D82A}">
                    <a16:rowId xmlns:a16="http://schemas.microsoft.com/office/drawing/2014/main" val="3808444943"/>
                  </a:ext>
                </a:extLst>
              </a:tr>
            </a:tbl>
          </a:graphicData>
        </a:graphic>
      </p:graphicFrame>
      <p:sp>
        <p:nvSpPr>
          <p:cNvPr id="6" name="Textfeld 5">
            <a:extLst>
              <a:ext uri="{FF2B5EF4-FFF2-40B4-BE49-F238E27FC236}">
                <a16:creationId xmlns:a16="http://schemas.microsoft.com/office/drawing/2014/main" id="{4B8715D0-B6E3-D6C7-C384-9533FAACB8BE}"/>
              </a:ext>
            </a:extLst>
          </p:cNvPr>
          <p:cNvSpPr txBox="1"/>
          <p:nvPr/>
        </p:nvSpPr>
        <p:spPr>
          <a:xfrm>
            <a:off x="9513651" y="1867711"/>
            <a:ext cx="1974715" cy="369332"/>
          </a:xfrm>
          <a:prstGeom prst="rect">
            <a:avLst/>
          </a:prstGeom>
          <a:solidFill>
            <a:srgbClr val="00B0F0"/>
          </a:solidFill>
        </p:spPr>
        <p:txBody>
          <a:bodyPr wrap="square" rtlCol="0">
            <a:spAutoFit/>
          </a:bodyPr>
          <a:lstStyle/>
          <a:p>
            <a:r>
              <a:rPr lang="de-DE" dirty="0"/>
              <a:t>Au   19.3.2026</a:t>
            </a:r>
          </a:p>
        </p:txBody>
      </p:sp>
      <p:sp>
        <p:nvSpPr>
          <p:cNvPr id="7" name="Textfeld 6">
            <a:extLst>
              <a:ext uri="{FF2B5EF4-FFF2-40B4-BE49-F238E27FC236}">
                <a16:creationId xmlns:a16="http://schemas.microsoft.com/office/drawing/2014/main" id="{837673F2-8F9D-4D11-3487-45D17535D4DC}"/>
              </a:ext>
            </a:extLst>
          </p:cNvPr>
          <p:cNvSpPr txBox="1"/>
          <p:nvPr/>
        </p:nvSpPr>
        <p:spPr>
          <a:xfrm>
            <a:off x="9513651" y="2447809"/>
            <a:ext cx="1974715" cy="369332"/>
          </a:xfrm>
          <a:prstGeom prst="rect">
            <a:avLst/>
          </a:prstGeom>
          <a:solidFill>
            <a:srgbClr val="00B0F0"/>
          </a:solidFill>
        </p:spPr>
        <p:txBody>
          <a:bodyPr wrap="square" rtlCol="0">
            <a:spAutoFit/>
          </a:bodyPr>
          <a:lstStyle/>
          <a:p>
            <a:r>
              <a:rPr lang="de-DE" dirty="0"/>
              <a:t>Au   23.3.2026</a:t>
            </a:r>
          </a:p>
        </p:txBody>
      </p:sp>
      <p:sp>
        <p:nvSpPr>
          <p:cNvPr id="8" name="Textfeld 7">
            <a:extLst>
              <a:ext uri="{FF2B5EF4-FFF2-40B4-BE49-F238E27FC236}">
                <a16:creationId xmlns:a16="http://schemas.microsoft.com/office/drawing/2014/main" id="{337A030D-2324-D212-D448-804A67368214}"/>
              </a:ext>
            </a:extLst>
          </p:cNvPr>
          <p:cNvSpPr txBox="1"/>
          <p:nvPr/>
        </p:nvSpPr>
        <p:spPr>
          <a:xfrm>
            <a:off x="9513650" y="2924783"/>
            <a:ext cx="2412461" cy="369332"/>
          </a:xfrm>
          <a:prstGeom prst="rect">
            <a:avLst/>
          </a:prstGeom>
          <a:solidFill>
            <a:srgbClr val="00B0F0"/>
          </a:solidFill>
        </p:spPr>
        <p:txBody>
          <a:bodyPr wrap="square" rtlCol="0">
            <a:spAutoFit/>
          </a:bodyPr>
          <a:lstStyle/>
          <a:p>
            <a:r>
              <a:rPr lang="de-DE" dirty="0"/>
              <a:t>Au   15.4.2026  19 Uhr</a:t>
            </a:r>
          </a:p>
        </p:txBody>
      </p:sp>
      <p:sp>
        <p:nvSpPr>
          <p:cNvPr id="9" name="Textfeld 8">
            <a:extLst>
              <a:ext uri="{FF2B5EF4-FFF2-40B4-BE49-F238E27FC236}">
                <a16:creationId xmlns:a16="http://schemas.microsoft.com/office/drawing/2014/main" id="{F9BFCBD2-97C4-1817-7C4D-7C66E62EFBEE}"/>
              </a:ext>
            </a:extLst>
          </p:cNvPr>
          <p:cNvSpPr txBox="1"/>
          <p:nvPr/>
        </p:nvSpPr>
        <p:spPr>
          <a:xfrm>
            <a:off x="9513650" y="3504881"/>
            <a:ext cx="2412461" cy="923330"/>
          </a:xfrm>
          <a:prstGeom prst="rect">
            <a:avLst/>
          </a:prstGeom>
          <a:solidFill>
            <a:srgbClr val="00B0F0"/>
          </a:solidFill>
        </p:spPr>
        <p:txBody>
          <a:bodyPr wrap="square" rtlCol="0">
            <a:spAutoFit/>
          </a:bodyPr>
          <a:lstStyle/>
          <a:p>
            <a:r>
              <a:rPr lang="de-DE" dirty="0"/>
              <a:t>Au   Infoveranstaltung</a:t>
            </a:r>
          </a:p>
          <a:p>
            <a:r>
              <a:rPr lang="de-DE" dirty="0"/>
              <a:t>20.5. 2026  </a:t>
            </a:r>
          </a:p>
          <a:p>
            <a:r>
              <a:rPr lang="de-DE" dirty="0"/>
              <a:t>AKA-Sitzung</a:t>
            </a:r>
          </a:p>
        </p:txBody>
      </p:sp>
    </p:spTree>
    <p:extLst>
      <p:ext uri="{BB962C8B-B14F-4D97-AF65-F5344CB8AC3E}">
        <p14:creationId xmlns:p14="http://schemas.microsoft.com/office/powerpoint/2010/main" val="261041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6A8E5-321D-9260-6C7A-FB9C09105772}"/>
            </a:ext>
          </a:extLst>
        </p:cNvPr>
        <p:cNvGrpSpPr/>
        <p:nvPr/>
      </p:nvGrpSpPr>
      <p:grpSpPr>
        <a:xfrm>
          <a:off x="0" y="0"/>
          <a:ext cx="0" cy="0"/>
          <a:chOff x="0" y="0"/>
          <a:chExt cx="0" cy="0"/>
        </a:xfrm>
      </p:grpSpPr>
      <p:sp>
        <p:nvSpPr>
          <p:cNvPr id="11" name="Rechteck 10">
            <a:extLst>
              <a:ext uri="{FF2B5EF4-FFF2-40B4-BE49-F238E27FC236}">
                <a16:creationId xmlns:a16="http://schemas.microsoft.com/office/drawing/2014/main" id="{23444F73-1CDE-F875-EE73-973F7469BD73}"/>
              </a:ext>
            </a:extLst>
          </p:cNvPr>
          <p:cNvSpPr/>
          <p:nvPr/>
        </p:nvSpPr>
        <p:spPr>
          <a:xfrm>
            <a:off x="1143000" y="1"/>
            <a:ext cx="9906000" cy="704707"/>
          </a:xfrm>
          <a:prstGeom prst="rect">
            <a:avLst/>
          </a:prstGeom>
          <a:solidFill>
            <a:srgbClr val="3462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t>Bitte um Unterstützung</a:t>
            </a:r>
          </a:p>
        </p:txBody>
      </p:sp>
      <p:sp>
        <p:nvSpPr>
          <p:cNvPr id="2" name="Rechteck 1">
            <a:extLst>
              <a:ext uri="{FF2B5EF4-FFF2-40B4-BE49-F238E27FC236}">
                <a16:creationId xmlns:a16="http://schemas.microsoft.com/office/drawing/2014/main" id="{8A6B7044-9F59-0A76-90F4-97CB277372C4}"/>
              </a:ext>
            </a:extLst>
          </p:cNvPr>
          <p:cNvSpPr/>
          <p:nvPr/>
        </p:nvSpPr>
        <p:spPr>
          <a:xfrm>
            <a:off x="1289776" y="1031847"/>
            <a:ext cx="6721538" cy="4513277"/>
          </a:xfrm>
          <a:prstGeom prst="rect">
            <a:avLst/>
          </a:prstGeom>
          <a:gradFill>
            <a:gsLst>
              <a:gs pos="0">
                <a:schemeClr val="accent1">
                  <a:lumMod val="5000"/>
                  <a:lumOff val="95000"/>
                </a:schemeClr>
              </a:gs>
              <a:gs pos="7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lnSpc>
                <a:spcPct val="115000"/>
              </a:lnSpc>
              <a:buFont typeface="Arial" panose="020B0604020202020204" pitchFamily="34" charset="0"/>
              <a:buChar char="•"/>
            </a:pPr>
            <a:r>
              <a:rPr lang="de-DE" spc="-1" dirty="0">
                <a:solidFill>
                  <a:srgbClr val="000000"/>
                </a:solidFill>
                <a:latin typeface="Arial"/>
                <a:ea typeface="DejaVu Sans"/>
              </a:rPr>
              <a:t>Erlaubnis Flyer und Banner aufzustellen</a:t>
            </a:r>
          </a:p>
          <a:p>
            <a:pPr marL="285750" indent="-285750">
              <a:lnSpc>
                <a:spcPct val="115000"/>
              </a:lnSpc>
              <a:buFont typeface="Arial" panose="020B0604020202020204" pitchFamily="34" charset="0"/>
              <a:buChar char="•"/>
            </a:pPr>
            <a:r>
              <a:rPr lang="de-DE" spc="-1" dirty="0">
                <a:solidFill>
                  <a:srgbClr val="000000"/>
                </a:solidFill>
                <a:latin typeface="Arial"/>
                <a:ea typeface="DejaVu Sans"/>
              </a:rPr>
              <a:t>Anbringung von QR-Codes in öffentlichen Räumen</a:t>
            </a:r>
          </a:p>
          <a:p>
            <a:pPr marL="285750" indent="-285750">
              <a:lnSpc>
                <a:spcPct val="115000"/>
              </a:lnSpc>
              <a:buFont typeface="Arial" panose="020B0604020202020204" pitchFamily="34" charset="0"/>
              <a:buChar char="•"/>
            </a:pPr>
            <a:r>
              <a:rPr lang="de-DE" spc="-1" dirty="0">
                <a:solidFill>
                  <a:srgbClr val="000000"/>
                </a:solidFill>
                <a:latin typeface="Arial"/>
                <a:ea typeface="DejaVu Sans"/>
              </a:rPr>
              <a:t>Unterstützung bei der Ansprache von Vereinen, Firmen und Bildungseinrichtungen</a:t>
            </a:r>
          </a:p>
          <a:p>
            <a:pPr marL="285750" indent="-285750">
              <a:lnSpc>
                <a:spcPct val="115000"/>
              </a:lnSpc>
              <a:buFont typeface="Arial" panose="020B0604020202020204" pitchFamily="34" charset="0"/>
              <a:buChar char="•"/>
            </a:pPr>
            <a:r>
              <a:rPr lang="de-DE" spc="-1" dirty="0">
                <a:solidFill>
                  <a:srgbClr val="000000"/>
                </a:solidFill>
                <a:latin typeface="Arial"/>
                <a:ea typeface="DejaVu Sans"/>
              </a:rPr>
              <a:t>Werbung im redaktionellen Teil des Gemeindeblattes</a:t>
            </a:r>
            <a:endParaRPr lang="de-DE" spc="-1" dirty="0">
              <a:solidFill>
                <a:srgbClr val="000000"/>
              </a:solidFill>
              <a:latin typeface="Arial"/>
            </a:endParaRPr>
          </a:p>
          <a:p>
            <a:pPr marL="285750" indent="-285750">
              <a:lnSpc>
                <a:spcPct val="115000"/>
              </a:lnSpc>
              <a:buFont typeface="Arial" panose="020B0604020202020204" pitchFamily="34" charset="0"/>
              <a:buChar char="•"/>
            </a:pPr>
            <a:r>
              <a:rPr lang="de-DE" spc="-1" dirty="0">
                <a:solidFill>
                  <a:srgbClr val="000000"/>
                </a:solidFill>
                <a:latin typeface="Arial"/>
              </a:rPr>
              <a:t>Aktive Teilnahme (Anmelden und Fahrten einstellen)</a:t>
            </a:r>
          </a:p>
          <a:p>
            <a:pPr marL="285750" indent="-285750">
              <a:lnSpc>
                <a:spcPct val="115000"/>
              </a:lnSpc>
              <a:buFont typeface="Arial" panose="020B0604020202020204" pitchFamily="34" charset="0"/>
              <a:buChar char="•"/>
            </a:pPr>
            <a:r>
              <a:rPr lang="de-DE" spc="-1" dirty="0">
                <a:solidFill>
                  <a:srgbClr val="000000"/>
                </a:solidFill>
                <a:latin typeface="Arial"/>
                <a:ea typeface="DejaVu Sans"/>
              </a:rPr>
              <a:t>Mund zu Mund Propaganda</a:t>
            </a:r>
          </a:p>
          <a:p>
            <a:pPr marL="742950" lvl="1" indent="-285750">
              <a:lnSpc>
                <a:spcPct val="115000"/>
              </a:lnSpc>
              <a:buFont typeface="Arial" panose="020B0604020202020204" pitchFamily="34" charset="0"/>
              <a:buChar char="•"/>
            </a:pPr>
            <a:r>
              <a:rPr lang="de-DE" spc="-1" dirty="0">
                <a:solidFill>
                  <a:srgbClr val="000000"/>
                </a:solidFill>
                <a:latin typeface="Arial"/>
                <a:ea typeface="DejaVu Sans"/>
              </a:rPr>
              <a:t>in der Gemeinde</a:t>
            </a:r>
          </a:p>
          <a:p>
            <a:pPr marL="742950" lvl="1" indent="-285750">
              <a:lnSpc>
                <a:spcPct val="115000"/>
              </a:lnSpc>
              <a:buFont typeface="Arial" panose="020B0604020202020204" pitchFamily="34" charset="0"/>
              <a:buChar char="•"/>
            </a:pPr>
            <a:r>
              <a:rPr lang="de-DE" spc="-1" dirty="0">
                <a:solidFill>
                  <a:srgbClr val="000000"/>
                </a:solidFill>
                <a:latin typeface="Arial"/>
                <a:ea typeface="DejaVu Sans"/>
              </a:rPr>
              <a:t>im Verein </a:t>
            </a:r>
          </a:p>
          <a:p>
            <a:pPr marL="742950" lvl="1" indent="-285750">
              <a:lnSpc>
                <a:spcPct val="115000"/>
              </a:lnSpc>
              <a:buFont typeface="Arial" panose="020B0604020202020204" pitchFamily="34" charset="0"/>
              <a:buChar char="•"/>
            </a:pPr>
            <a:r>
              <a:rPr lang="de-DE" spc="-1" dirty="0">
                <a:solidFill>
                  <a:srgbClr val="000000"/>
                </a:solidFill>
                <a:latin typeface="Arial"/>
                <a:ea typeface="DejaVu Sans"/>
              </a:rPr>
              <a:t>mit BM/</a:t>
            </a:r>
            <a:r>
              <a:rPr lang="de-DE" spc="-1" dirty="0" err="1">
                <a:solidFill>
                  <a:srgbClr val="000000"/>
                </a:solidFill>
                <a:latin typeface="Arial"/>
                <a:ea typeface="DejaVu Sans"/>
              </a:rPr>
              <a:t>Gderat</a:t>
            </a:r>
            <a:r>
              <a:rPr lang="de-DE" spc="-1" dirty="0">
                <a:solidFill>
                  <a:srgbClr val="000000"/>
                </a:solidFill>
                <a:latin typeface="Arial"/>
                <a:ea typeface="DejaVu Sans"/>
              </a:rPr>
              <a:t>-Kollegen/Kolleginnen</a:t>
            </a:r>
          </a:p>
          <a:p>
            <a:pPr marL="742950" lvl="1" indent="-285750">
              <a:lnSpc>
                <a:spcPct val="115000"/>
              </a:lnSpc>
              <a:buFont typeface="Arial" panose="020B0604020202020204" pitchFamily="34" charset="0"/>
              <a:buChar char="•"/>
            </a:pPr>
            <a:r>
              <a:rPr lang="de-DE" spc="-1" dirty="0">
                <a:solidFill>
                  <a:srgbClr val="000000"/>
                </a:solidFill>
                <a:latin typeface="Arial"/>
                <a:ea typeface="DejaVu Sans"/>
              </a:rPr>
              <a:t>in der Firma</a:t>
            </a:r>
          </a:p>
          <a:p>
            <a:pPr marL="285750" indent="-285750">
              <a:lnSpc>
                <a:spcPct val="115000"/>
              </a:lnSpc>
              <a:buFont typeface="Arial" panose="020B0604020202020204" pitchFamily="34" charset="0"/>
              <a:buChar char="•"/>
            </a:pPr>
            <a:r>
              <a:rPr lang="de-DE" spc="-1" dirty="0">
                <a:solidFill>
                  <a:srgbClr val="000000"/>
                </a:solidFill>
                <a:latin typeface="Arial"/>
                <a:ea typeface="DejaVu Sans"/>
              </a:rPr>
              <a:t>Vorreiter für die Kommune, das </a:t>
            </a:r>
            <a:r>
              <a:rPr lang="de-DE" spc="-1" dirty="0" err="1">
                <a:solidFill>
                  <a:srgbClr val="000000"/>
                </a:solidFill>
                <a:latin typeface="Arial"/>
                <a:ea typeface="DejaVu Sans"/>
              </a:rPr>
              <a:t>Hexental</a:t>
            </a:r>
            <a:r>
              <a:rPr lang="de-DE" spc="-1" dirty="0">
                <a:solidFill>
                  <a:srgbClr val="000000"/>
                </a:solidFill>
                <a:latin typeface="Arial"/>
                <a:ea typeface="DejaVu Sans"/>
              </a:rPr>
              <a:t> und die Region</a:t>
            </a:r>
          </a:p>
          <a:p>
            <a:pPr marL="285750" indent="-285750">
              <a:lnSpc>
                <a:spcPct val="115000"/>
              </a:lnSpc>
              <a:buFont typeface="Arial" panose="020B0604020202020204" pitchFamily="34" charset="0"/>
              <a:buChar char="•"/>
            </a:pPr>
            <a:endParaRPr lang="de-DE" sz="2000" spc="-1" dirty="0">
              <a:solidFill>
                <a:srgbClr val="000000"/>
              </a:solidFill>
              <a:latin typeface="Arial"/>
            </a:endParaRPr>
          </a:p>
        </p:txBody>
      </p:sp>
      <p:pic>
        <p:nvPicPr>
          <p:cNvPr id="6" name="Grafik 5">
            <a:extLst>
              <a:ext uri="{FF2B5EF4-FFF2-40B4-BE49-F238E27FC236}">
                <a16:creationId xmlns:a16="http://schemas.microsoft.com/office/drawing/2014/main" id="{5FBAA0F8-C4AA-E391-9EDE-D4B366558609}"/>
              </a:ext>
            </a:extLst>
          </p:cNvPr>
          <p:cNvPicPr>
            <a:picLocks noChangeAspect="1"/>
          </p:cNvPicPr>
          <p:nvPr/>
        </p:nvPicPr>
        <p:blipFill>
          <a:blip r:embed="rId3"/>
          <a:stretch>
            <a:fillRect/>
          </a:stretch>
        </p:blipFill>
        <p:spPr>
          <a:xfrm>
            <a:off x="8240450" y="1031847"/>
            <a:ext cx="2661774" cy="3755877"/>
          </a:xfrm>
          <a:prstGeom prst="rect">
            <a:avLst/>
          </a:prstGeom>
        </p:spPr>
      </p:pic>
      <p:sp>
        <p:nvSpPr>
          <p:cNvPr id="3" name="Foliennummernplatzhalter 2">
            <a:extLst>
              <a:ext uri="{FF2B5EF4-FFF2-40B4-BE49-F238E27FC236}">
                <a16:creationId xmlns:a16="http://schemas.microsoft.com/office/drawing/2014/main" id="{1786A9E1-A689-E947-A2FA-B9C7E0397073}"/>
              </a:ext>
            </a:extLst>
          </p:cNvPr>
          <p:cNvSpPr>
            <a:spLocks noGrp="1"/>
          </p:cNvSpPr>
          <p:nvPr>
            <p:ph type="sldNum" sz="quarter" idx="12"/>
          </p:nvPr>
        </p:nvSpPr>
        <p:spPr>
          <a:xfrm>
            <a:off x="8139113" y="6356353"/>
            <a:ext cx="2763111" cy="365125"/>
          </a:xfrm>
        </p:spPr>
        <p:txBody>
          <a:bodyPr/>
          <a:lstStyle/>
          <a:p>
            <a:fld id="{D2467CC3-7D33-4454-8099-B8DA27D8C590}" type="slidenum">
              <a:rPr lang="de-DE" smtClean="0"/>
              <a:t>5</a:t>
            </a:fld>
            <a:endParaRPr lang="de-DE" dirty="0"/>
          </a:p>
        </p:txBody>
      </p:sp>
    </p:spTree>
    <p:extLst>
      <p:ext uri="{BB962C8B-B14F-4D97-AF65-F5344CB8AC3E}">
        <p14:creationId xmlns:p14="http://schemas.microsoft.com/office/powerpoint/2010/main" val="2664163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2F3BB-DCE4-3306-D584-4A0E744F9D98}"/>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B0F0257-FA59-8ECD-1B1E-392AEDD88644}"/>
              </a:ext>
            </a:extLst>
          </p:cNvPr>
          <p:cNvSpPr>
            <a:spLocks noGrp="1"/>
          </p:cNvSpPr>
          <p:nvPr>
            <p:ph type="sldNum" sz="quarter" idx="12"/>
          </p:nvPr>
        </p:nvSpPr>
        <p:spPr/>
        <p:txBody>
          <a:bodyPr/>
          <a:lstStyle/>
          <a:p>
            <a:pPr rtl="0"/>
            <a:fld id="{AEAA3239-9EA4-4A65-A281-97F994456D9F}" type="slidenum">
              <a:rPr lang="en-US" smtClean="0"/>
              <a:t>6</a:t>
            </a:fld>
            <a:endParaRPr lang="en-US" dirty="0"/>
          </a:p>
        </p:txBody>
      </p:sp>
      <p:pic>
        <p:nvPicPr>
          <p:cNvPr id="2" name="Grafik 1">
            <a:extLst>
              <a:ext uri="{FF2B5EF4-FFF2-40B4-BE49-F238E27FC236}">
                <a16:creationId xmlns:a16="http://schemas.microsoft.com/office/drawing/2014/main" id="{1499951B-4707-B0EF-05C3-CF4325D1EEB7}"/>
              </a:ext>
            </a:extLst>
          </p:cNvPr>
          <p:cNvPicPr>
            <a:picLocks noChangeAspect="1"/>
          </p:cNvPicPr>
          <p:nvPr/>
        </p:nvPicPr>
        <p:blipFill>
          <a:blip r:embed="rId3"/>
          <a:stretch>
            <a:fillRect/>
          </a:stretch>
        </p:blipFill>
        <p:spPr>
          <a:xfrm>
            <a:off x="1242923" y="1"/>
            <a:ext cx="9706155" cy="6877721"/>
          </a:xfrm>
          <a:prstGeom prst="rect">
            <a:avLst/>
          </a:prstGeom>
        </p:spPr>
      </p:pic>
    </p:spTree>
    <p:extLst>
      <p:ext uri="{BB962C8B-B14F-4D97-AF65-F5344CB8AC3E}">
        <p14:creationId xmlns:p14="http://schemas.microsoft.com/office/powerpoint/2010/main" val="248682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8088B-F8F8-3339-0787-0E0A6B95EFD7}"/>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5F9356D-9DDE-DDAE-6D84-0AE121EC9277}"/>
              </a:ext>
            </a:extLst>
          </p:cNvPr>
          <p:cNvSpPr>
            <a:spLocks noGrp="1"/>
          </p:cNvSpPr>
          <p:nvPr>
            <p:ph type="sldNum" sz="quarter" idx="12"/>
          </p:nvPr>
        </p:nvSpPr>
        <p:spPr/>
        <p:txBody>
          <a:bodyPr/>
          <a:lstStyle/>
          <a:p>
            <a:pPr rtl="0"/>
            <a:fld id="{AEAA3239-9EA4-4A65-A281-97F994456D9F}" type="slidenum">
              <a:rPr lang="en-US" smtClean="0"/>
              <a:t>7</a:t>
            </a:fld>
            <a:endParaRPr lang="en-US" dirty="0"/>
          </a:p>
        </p:txBody>
      </p:sp>
      <p:pic>
        <p:nvPicPr>
          <p:cNvPr id="3" name="Grafik 2">
            <a:extLst>
              <a:ext uri="{FF2B5EF4-FFF2-40B4-BE49-F238E27FC236}">
                <a16:creationId xmlns:a16="http://schemas.microsoft.com/office/drawing/2014/main" id="{E4E45013-2AE9-207F-8BFF-9C0A2F4F2D5F}"/>
              </a:ext>
            </a:extLst>
          </p:cNvPr>
          <p:cNvPicPr>
            <a:picLocks noChangeAspect="1"/>
          </p:cNvPicPr>
          <p:nvPr/>
        </p:nvPicPr>
        <p:blipFill>
          <a:blip r:embed="rId3"/>
          <a:stretch>
            <a:fillRect/>
          </a:stretch>
        </p:blipFill>
        <p:spPr>
          <a:xfrm>
            <a:off x="1258747" y="0"/>
            <a:ext cx="9696577" cy="6858000"/>
          </a:xfrm>
          <a:prstGeom prst="rect">
            <a:avLst/>
          </a:prstGeom>
        </p:spPr>
      </p:pic>
    </p:spTree>
    <p:extLst>
      <p:ext uri="{BB962C8B-B14F-4D97-AF65-F5344CB8AC3E}">
        <p14:creationId xmlns:p14="http://schemas.microsoft.com/office/powerpoint/2010/main" val="51380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D654-2EC9-ED61-264D-2D3C1BFE0AD8}"/>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792797C-355B-6941-28A8-448E35FA4EBC}"/>
              </a:ext>
            </a:extLst>
          </p:cNvPr>
          <p:cNvSpPr>
            <a:spLocks noGrp="1"/>
          </p:cNvSpPr>
          <p:nvPr>
            <p:ph type="sldNum" sz="quarter" idx="12"/>
          </p:nvPr>
        </p:nvSpPr>
        <p:spPr/>
        <p:txBody>
          <a:bodyPr/>
          <a:lstStyle/>
          <a:p>
            <a:pPr rtl="0"/>
            <a:fld id="{AEAA3239-9EA4-4A65-A281-97F994456D9F}" type="slidenum">
              <a:rPr lang="en-US" smtClean="0"/>
              <a:t>8</a:t>
            </a:fld>
            <a:endParaRPr lang="en-US" dirty="0"/>
          </a:p>
        </p:txBody>
      </p:sp>
      <p:pic>
        <p:nvPicPr>
          <p:cNvPr id="15" name="Inhaltsplatzhalter 12">
            <a:extLst>
              <a:ext uri="{FF2B5EF4-FFF2-40B4-BE49-F238E27FC236}">
                <a16:creationId xmlns:a16="http://schemas.microsoft.com/office/drawing/2014/main" id="{B6214B60-4A42-2437-DC27-EBE07A31F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988" y="782103"/>
            <a:ext cx="1556186" cy="1455257"/>
          </a:xfrm>
          <a:prstGeom prst="rect">
            <a:avLst/>
          </a:prstGeom>
        </p:spPr>
      </p:pic>
      <p:sp>
        <p:nvSpPr>
          <p:cNvPr id="2" name="Textfeld 1">
            <a:extLst>
              <a:ext uri="{FF2B5EF4-FFF2-40B4-BE49-F238E27FC236}">
                <a16:creationId xmlns:a16="http://schemas.microsoft.com/office/drawing/2014/main" id="{91AD675B-4358-D362-1508-51BC5147132D}"/>
              </a:ext>
            </a:extLst>
          </p:cNvPr>
          <p:cNvSpPr txBox="1"/>
          <p:nvPr/>
        </p:nvSpPr>
        <p:spPr>
          <a:xfrm>
            <a:off x="1551371" y="577803"/>
            <a:ext cx="8915400" cy="408598"/>
          </a:xfrm>
          <a:prstGeom prst="rect">
            <a:avLst/>
          </a:prstGeom>
          <a:noFill/>
        </p:spPr>
        <p:txBody>
          <a:bodyPr wrap="square" rtlCol="0">
            <a:normAutofit fontScale="92500" lnSpcReduction="20000"/>
          </a:bodyPr>
          <a:lstStyle/>
          <a:p>
            <a:r>
              <a:rPr lang="de-DE" sz="2681" dirty="0">
                <a:solidFill>
                  <a:srgbClr val="000000"/>
                </a:solidFill>
                <a:latin typeface="Arial" panose="020B0604020202020204" pitchFamily="34" charset="0"/>
                <a:cs typeface="Arial" panose="020B0604020202020204" pitchFamily="34" charset="0"/>
              </a:rPr>
              <a:t>Musteranschreiben an Vereine/Firmen &amp; Veranstalter</a:t>
            </a:r>
          </a:p>
        </p:txBody>
      </p:sp>
      <p:pic>
        <p:nvPicPr>
          <p:cNvPr id="4" name="Grafik 3">
            <a:extLst>
              <a:ext uri="{FF2B5EF4-FFF2-40B4-BE49-F238E27FC236}">
                <a16:creationId xmlns:a16="http://schemas.microsoft.com/office/drawing/2014/main" id="{9B965935-3580-041D-4D29-439F2F9044A1}"/>
              </a:ext>
            </a:extLst>
          </p:cNvPr>
          <p:cNvPicPr>
            <a:picLocks noChangeAspect="1"/>
          </p:cNvPicPr>
          <p:nvPr/>
        </p:nvPicPr>
        <p:blipFill>
          <a:blip r:embed="rId4"/>
          <a:stretch>
            <a:fillRect/>
          </a:stretch>
        </p:blipFill>
        <p:spPr>
          <a:xfrm>
            <a:off x="1621605" y="1400170"/>
            <a:ext cx="3050998" cy="4375774"/>
          </a:xfrm>
          <a:prstGeom prst="rect">
            <a:avLst/>
          </a:prstGeom>
        </p:spPr>
      </p:pic>
      <p:pic>
        <p:nvPicPr>
          <p:cNvPr id="8" name="Grafik 7">
            <a:extLst>
              <a:ext uri="{FF2B5EF4-FFF2-40B4-BE49-F238E27FC236}">
                <a16:creationId xmlns:a16="http://schemas.microsoft.com/office/drawing/2014/main" id="{E926F6BF-B656-95BF-124F-AF4C354BC626}"/>
              </a:ext>
            </a:extLst>
          </p:cNvPr>
          <p:cNvPicPr>
            <a:picLocks noChangeAspect="1"/>
          </p:cNvPicPr>
          <p:nvPr/>
        </p:nvPicPr>
        <p:blipFill>
          <a:blip r:embed="rId5"/>
          <a:stretch>
            <a:fillRect/>
          </a:stretch>
        </p:blipFill>
        <p:spPr>
          <a:xfrm>
            <a:off x="5024043" y="1400170"/>
            <a:ext cx="2861905" cy="4375774"/>
          </a:xfrm>
          <a:prstGeom prst="rect">
            <a:avLst/>
          </a:prstGeom>
        </p:spPr>
      </p:pic>
      <p:sp>
        <p:nvSpPr>
          <p:cNvPr id="9" name="Textfeld 8">
            <a:extLst>
              <a:ext uri="{FF2B5EF4-FFF2-40B4-BE49-F238E27FC236}">
                <a16:creationId xmlns:a16="http://schemas.microsoft.com/office/drawing/2014/main" id="{CCC66AEA-C7BC-A89C-BADE-6EF1468FAD1F}"/>
              </a:ext>
            </a:extLst>
          </p:cNvPr>
          <p:cNvSpPr txBox="1"/>
          <p:nvPr/>
        </p:nvSpPr>
        <p:spPr>
          <a:xfrm>
            <a:off x="8139113" y="3055299"/>
            <a:ext cx="2695629" cy="2338634"/>
          </a:xfrm>
          <a:prstGeom prst="rect">
            <a:avLst/>
          </a:prstGeom>
          <a:noFill/>
        </p:spPr>
        <p:txBody>
          <a:bodyPr wrap="square" rtlCol="0">
            <a:normAutofit/>
          </a:bodyPr>
          <a:lstStyle/>
          <a:p>
            <a:r>
              <a:rPr lang="de-DE" sz="1280" b="1" dirty="0">
                <a:solidFill>
                  <a:srgbClr val="000000"/>
                </a:solidFill>
                <a:latin typeface="Avenir"/>
              </a:rPr>
              <a:t>Musteranschreiben einfach anpassen</a:t>
            </a:r>
          </a:p>
          <a:p>
            <a:endParaRPr lang="de-DE" sz="1158" dirty="0">
              <a:solidFill>
                <a:srgbClr val="000000"/>
              </a:solidFill>
              <a:latin typeface="Avenir"/>
            </a:endParaRPr>
          </a:p>
          <a:p>
            <a:r>
              <a:rPr lang="de-DE" sz="1219" dirty="0">
                <a:solidFill>
                  <a:srgbClr val="000000"/>
                </a:solidFill>
                <a:latin typeface="Avenir"/>
              </a:rPr>
              <a:t>Musteranschreiben von fahrmob für Vereine/Firmen und Veranstalter haben wir für die Region bereits angepasst.</a:t>
            </a:r>
          </a:p>
          <a:p>
            <a:endParaRPr lang="de-DE" sz="1219" dirty="0">
              <a:solidFill>
                <a:srgbClr val="000000"/>
              </a:solidFill>
              <a:latin typeface="Avenir"/>
            </a:endParaRPr>
          </a:p>
          <a:p>
            <a:r>
              <a:rPr lang="de-DE" sz="1219" dirty="0">
                <a:solidFill>
                  <a:srgbClr val="000000"/>
                </a:solidFill>
                <a:latin typeface="Avenir"/>
              </a:rPr>
              <a:t>Auf dieser Grundlage können die Veranstalter in den Kommunen mit wenigen Änderungen einfach erreicht werden.</a:t>
            </a:r>
          </a:p>
          <a:p>
            <a:pPr>
              <a:spcBef>
                <a:spcPts val="731"/>
              </a:spcBef>
            </a:pPr>
            <a:endParaRPr lang="de-DE" sz="1463" dirty="0"/>
          </a:p>
        </p:txBody>
      </p:sp>
      <p:sp>
        <p:nvSpPr>
          <p:cNvPr id="3" name="Rechteck 2">
            <a:extLst>
              <a:ext uri="{FF2B5EF4-FFF2-40B4-BE49-F238E27FC236}">
                <a16:creationId xmlns:a16="http://schemas.microsoft.com/office/drawing/2014/main" id="{ED276E2E-D3E7-768E-4524-50B217474B1F}"/>
              </a:ext>
            </a:extLst>
          </p:cNvPr>
          <p:cNvSpPr/>
          <p:nvPr/>
        </p:nvSpPr>
        <p:spPr>
          <a:xfrm rot="20619858">
            <a:off x="3466509" y="2720051"/>
            <a:ext cx="2861905" cy="10301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Entwürfe sind aktuell </a:t>
            </a:r>
          </a:p>
          <a:p>
            <a:pPr algn="ctr"/>
            <a:r>
              <a:rPr lang="de-DE" dirty="0"/>
              <a:t>noch in Abstimmung </a:t>
            </a:r>
          </a:p>
        </p:txBody>
      </p:sp>
    </p:spTree>
    <p:extLst>
      <p:ext uri="{BB962C8B-B14F-4D97-AF65-F5344CB8AC3E}">
        <p14:creationId xmlns:p14="http://schemas.microsoft.com/office/powerpoint/2010/main" val="189030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41A8-8587-5F2E-F5AB-D96771BA2B46}"/>
            </a:ext>
          </a:extLst>
        </p:cNvPr>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21539B1-C24C-4771-ACBC-7E0B27072E5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1146096" y="0"/>
            <a:ext cx="9906000" cy="6858000"/>
          </a:xfrm>
          <a:prstGeom prst="rect">
            <a:avLst/>
          </a:prstGeom>
        </p:spPr>
      </p:pic>
      <p:sp>
        <p:nvSpPr>
          <p:cNvPr id="5" name="Foliennummernplatzhalter 4">
            <a:extLst>
              <a:ext uri="{FF2B5EF4-FFF2-40B4-BE49-F238E27FC236}">
                <a16:creationId xmlns:a16="http://schemas.microsoft.com/office/drawing/2014/main" id="{50CB5A71-E069-D2B4-47AE-BE00803E78C2}"/>
              </a:ext>
            </a:extLst>
          </p:cNvPr>
          <p:cNvSpPr>
            <a:spLocks noGrp="1"/>
          </p:cNvSpPr>
          <p:nvPr>
            <p:ph type="sldNum" sz="quarter" idx="12"/>
          </p:nvPr>
        </p:nvSpPr>
        <p:spPr/>
        <p:txBody>
          <a:bodyPr/>
          <a:lstStyle/>
          <a:p>
            <a:pPr rtl="0"/>
            <a:fld id="{AEAA3239-9EA4-4A65-A281-97F994456D9F}" type="slidenum">
              <a:rPr lang="en-US" smtClean="0"/>
              <a:t>9</a:t>
            </a:fld>
            <a:endParaRPr lang="en-US" dirty="0"/>
          </a:p>
        </p:txBody>
      </p:sp>
      <p:sp>
        <p:nvSpPr>
          <p:cNvPr id="15" name="Textfeld 14">
            <a:extLst>
              <a:ext uri="{FF2B5EF4-FFF2-40B4-BE49-F238E27FC236}">
                <a16:creationId xmlns:a16="http://schemas.microsoft.com/office/drawing/2014/main" id="{F84EDF19-5ED3-81D4-9996-3D22C1C6FD9D}"/>
              </a:ext>
            </a:extLst>
          </p:cNvPr>
          <p:cNvSpPr txBox="1"/>
          <p:nvPr/>
        </p:nvSpPr>
        <p:spPr>
          <a:xfrm>
            <a:off x="1537903" y="471182"/>
            <a:ext cx="8915400" cy="408598"/>
          </a:xfrm>
          <a:prstGeom prst="rect">
            <a:avLst/>
          </a:prstGeom>
          <a:noFill/>
        </p:spPr>
        <p:txBody>
          <a:bodyPr wrap="square" rtlCol="0">
            <a:normAutofit fontScale="85000" lnSpcReduction="20000"/>
          </a:bodyPr>
          <a:lstStyle/>
          <a:p>
            <a:r>
              <a:rPr lang="de-DE" sz="2925" dirty="0">
                <a:solidFill>
                  <a:srgbClr val="000000"/>
                </a:solidFill>
                <a:latin typeface="Arial" panose="020B0604020202020204" pitchFamily="34" charset="0"/>
                <a:cs typeface="Arial" panose="020B0604020202020204" pitchFamily="34" charset="0"/>
              </a:rPr>
              <a:t>Regionale Website auf </a:t>
            </a:r>
            <a:r>
              <a:rPr lang="de-DE" sz="2925" dirty="0">
                <a:solidFill>
                  <a:srgbClr val="000000"/>
                </a:solidFill>
                <a:latin typeface="Arial" panose="020B0604020202020204" pitchFamily="34" charset="0"/>
                <a:cs typeface="Arial" panose="020B0604020202020204" pitchFamily="34" charset="0"/>
                <a:hlinkClick r:id="rId5"/>
              </a:rPr>
              <a:t>www.mobigeist.de/fahrmob</a:t>
            </a:r>
            <a:r>
              <a:rPr lang="de-DE" sz="2925" dirty="0">
                <a:solidFill>
                  <a:srgbClr val="000000"/>
                </a:solidFill>
                <a:latin typeface="Arial" panose="020B0604020202020204" pitchFamily="34" charset="0"/>
                <a:cs typeface="Arial" panose="020B0604020202020204" pitchFamily="34" charset="0"/>
              </a:rPr>
              <a:t> </a:t>
            </a:r>
            <a:endParaRPr lang="de-DE" sz="1463" dirty="0">
              <a:latin typeface="Arial" panose="020B0604020202020204" pitchFamily="34" charset="0"/>
              <a:cs typeface="Arial" panose="020B0604020202020204" pitchFamily="34" charset="0"/>
            </a:endParaRPr>
          </a:p>
        </p:txBody>
      </p:sp>
      <p:pic>
        <p:nvPicPr>
          <p:cNvPr id="13" name="Grafik 12" descr="Ein Bild, das Fahrzeug, Landfahrzeug, Auto, Kleidung enthält.&#10;&#10;KI-generierte Inhalte können fehlerhaft sein.">
            <a:extLst>
              <a:ext uri="{FF2B5EF4-FFF2-40B4-BE49-F238E27FC236}">
                <a16:creationId xmlns:a16="http://schemas.microsoft.com/office/drawing/2014/main" id="{A8404AD9-E145-6D64-4D4C-81CE46F94722}"/>
              </a:ext>
            </a:extLst>
          </p:cNvPr>
          <p:cNvPicPr>
            <a:picLocks noChangeAspect="1"/>
          </p:cNvPicPr>
          <p:nvPr/>
        </p:nvPicPr>
        <p:blipFill>
          <a:blip r:embed="rId6"/>
          <a:stretch>
            <a:fillRect/>
          </a:stretch>
        </p:blipFill>
        <p:spPr>
          <a:xfrm rot="1001798">
            <a:off x="8906546" y="492060"/>
            <a:ext cx="1679448" cy="1406934"/>
          </a:xfrm>
          <a:prstGeom prst="rect">
            <a:avLst/>
          </a:prstGeom>
        </p:spPr>
      </p:pic>
      <p:pic>
        <p:nvPicPr>
          <p:cNvPr id="11" name="Grafik 10" descr="Ein Bild, das Text, Screenshot, Dokument, Schrift enthält.&#10;&#10;KI-generierte Inhalte können fehlerhaft sein.">
            <a:extLst>
              <a:ext uri="{FF2B5EF4-FFF2-40B4-BE49-F238E27FC236}">
                <a16:creationId xmlns:a16="http://schemas.microsoft.com/office/drawing/2014/main" id="{29C2C6AC-62BD-BE82-DC51-11569FEBABCA}"/>
              </a:ext>
            </a:extLst>
          </p:cNvPr>
          <p:cNvPicPr>
            <a:picLocks noChangeAspect="1"/>
          </p:cNvPicPr>
          <p:nvPr/>
        </p:nvPicPr>
        <p:blipFill>
          <a:blip r:embed="rId7"/>
          <a:stretch>
            <a:fillRect/>
          </a:stretch>
        </p:blipFill>
        <p:spPr>
          <a:xfrm>
            <a:off x="5329252" y="1224311"/>
            <a:ext cx="2697396" cy="3210651"/>
          </a:xfrm>
          <a:prstGeom prst="rect">
            <a:avLst/>
          </a:prstGeom>
        </p:spPr>
      </p:pic>
      <p:pic>
        <p:nvPicPr>
          <p:cNvPr id="3" name="Grafik 2">
            <a:extLst>
              <a:ext uri="{FF2B5EF4-FFF2-40B4-BE49-F238E27FC236}">
                <a16:creationId xmlns:a16="http://schemas.microsoft.com/office/drawing/2014/main" id="{AA958F47-1F77-6D3B-3B1C-CC53FD60C55B}"/>
              </a:ext>
            </a:extLst>
          </p:cNvPr>
          <p:cNvPicPr>
            <a:picLocks noChangeAspect="1"/>
          </p:cNvPicPr>
          <p:nvPr/>
        </p:nvPicPr>
        <p:blipFill>
          <a:blip r:embed="rId8"/>
          <a:stretch>
            <a:fillRect/>
          </a:stretch>
        </p:blipFill>
        <p:spPr>
          <a:xfrm>
            <a:off x="1362026" y="1224311"/>
            <a:ext cx="3858561" cy="3944306"/>
          </a:xfrm>
          <a:prstGeom prst="rect">
            <a:avLst/>
          </a:prstGeom>
        </p:spPr>
      </p:pic>
      <p:pic>
        <p:nvPicPr>
          <p:cNvPr id="7" name="Grafik 6">
            <a:extLst>
              <a:ext uri="{FF2B5EF4-FFF2-40B4-BE49-F238E27FC236}">
                <a16:creationId xmlns:a16="http://schemas.microsoft.com/office/drawing/2014/main" id="{2B5B7E10-AAD6-3DBD-EA8A-39572743CB02}"/>
              </a:ext>
            </a:extLst>
          </p:cNvPr>
          <p:cNvPicPr>
            <a:picLocks noChangeAspect="1"/>
          </p:cNvPicPr>
          <p:nvPr/>
        </p:nvPicPr>
        <p:blipFill>
          <a:blip r:embed="rId9"/>
          <a:stretch>
            <a:fillRect/>
          </a:stretch>
        </p:blipFill>
        <p:spPr>
          <a:xfrm>
            <a:off x="8169874" y="2386227"/>
            <a:ext cx="2697395" cy="3091069"/>
          </a:xfrm>
          <a:prstGeom prst="rect">
            <a:avLst/>
          </a:prstGeom>
        </p:spPr>
      </p:pic>
      <p:sp>
        <p:nvSpPr>
          <p:cNvPr id="2" name="Textfeld 1">
            <a:extLst>
              <a:ext uri="{FF2B5EF4-FFF2-40B4-BE49-F238E27FC236}">
                <a16:creationId xmlns:a16="http://schemas.microsoft.com/office/drawing/2014/main" id="{8D319D5D-DC9B-910E-3B93-D3C5CF0F77A4}"/>
              </a:ext>
            </a:extLst>
          </p:cNvPr>
          <p:cNvSpPr txBox="1"/>
          <p:nvPr/>
        </p:nvSpPr>
        <p:spPr>
          <a:xfrm>
            <a:off x="1362026" y="5633690"/>
            <a:ext cx="9390675" cy="646331"/>
          </a:xfrm>
          <a:prstGeom prst="rect">
            <a:avLst/>
          </a:prstGeom>
          <a:noFill/>
        </p:spPr>
        <p:txBody>
          <a:bodyPr wrap="square" rtlCol="0">
            <a:spAutoFit/>
          </a:bodyPr>
          <a:lstStyle/>
          <a:p>
            <a:r>
              <a:rPr lang="de-DE" dirty="0"/>
              <a:t>Alle Fahrten über fahrmob sind integriert in die landesweite „Meta-Plattform“ </a:t>
            </a:r>
            <a:r>
              <a:rPr lang="de-DE" dirty="0">
                <a:hlinkClick r:id="rId10"/>
              </a:rPr>
              <a:t>www.mitfahren-bw.de</a:t>
            </a:r>
            <a:r>
              <a:rPr lang="de-DE" dirty="0"/>
              <a:t>, die auf Initiative des BW-Verkehrsministeriums Ende Jan. 2026 in Betrieb ging.</a:t>
            </a:r>
          </a:p>
        </p:txBody>
      </p:sp>
    </p:spTree>
    <p:extLst>
      <p:ext uri="{BB962C8B-B14F-4D97-AF65-F5344CB8AC3E}">
        <p14:creationId xmlns:p14="http://schemas.microsoft.com/office/powerpoint/2010/main" val="18839865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865</Words>
  <Application>Microsoft Office PowerPoint</Application>
  <PresentationFormat>Breitbild</PresentationFormat>
  <Paragraphs>110</Paragraphs>
  <Slides>11</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Aptos</vt:lpstr>
      <vt:lpstr>Aptos Display</vt:lpstr>
      <vt:lpstr>Arial</vt:lpstr>
      <vt:lpstr>Avenir</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dieter plappert</dc:creator>
  <cp:lastModifiedBy>dieter plappert</cp:lastModifiedBy>
  <cp:revision>3</cp:revision>
  <dcterms:created xsi:type="dcterms:W3CDTF">2026-03-11T08:35:53Z</dcterms:created>
  <dcterms:modified xsi:type="dcterms:W3CDTF">2026-03-12T09:30:35Z</dcterms:modified>
</cp:coreProperties>
</file>